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media1.mp4" ContentType="video/unknown"/>
  <Override PartName="/ppt/media/media2.mp4" ContentType="video/unknown"/>
  <Override PartName="/ppt/media/media1.mov" ContentType="video/unknown"/>
  <Override PartName="/ppt/media/media3.mp4" ContentType="video/unknown"/>
  <Override PartName="/ppt/media/media4.mp4" ContentType="video/unknown"/>
  <Override PartName="/ppt/media/image3.jpeg" ContentType="image/jpeg"/>
  <Override PartName="/ppt/media/image4.jpeg" ContentType="image/jpeg"/>
  <Override PartName="/ppt/media/image5.jpeg" ContentType="image/jpeg"/>
  <Override PartName="/ppt/media/image6.jpeg" ContentType="image/jpeg"/>
  <Override PartName="/ppt/media/media5.mp4" ContentType="video/unknown"/>
  <Override PartName="/ppt/media/media6.mp4" ContentType="video/unknown"/>
  <Override PartName="/ppt/media/media7.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2" name="Shape 182"/>
          <p:cNvSpPr/>
          <p:nvPr>
            <p:ph type="sldImg"/>
          </p:nvPr>
        </p:nvSpPr>
        <p:spPr>
          <a:xfrm>
            <a:off x="1143000" y="685800"/>
            <a:ext cx="4572000" cy="3429000"/>
          </a:xfrm>
          <a:prstGeom prst="rect">
            <a:avLst/>
          </a:prstGeom>
        </p:spPr>
        <p:txBody>
          <a:bodyPr/>
          <a:lstStyle/>
          <a:p>
            <a:pPr/>
          </a:p>
        </p:txBody>
      </p:sp>
      <p:sp>
        <p:nvSpPr>
          <p:cNvPr id="183" name="Shape 1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49" name="Title Text"/>
          <p:cNvSpPr txBox="1"/>
          <p:nvPr>
            <p:ph type="title"/>
          </p:nvPr>
        </p:nvSpPr>
        <p:spPr>
          <a:xfrm>
            <a:off x="1148366" y="702012"/>
            <a:ext cx="18770401" cy="1629772"/>
          </a:xfrm>
          <a:prstGeom prst="rect">
            <a:avLst/>
          </a:prstGeom>
        </p:spPr>
        <p:txBody>
          <a:bodyPr lIns="243799" tIns="243799" rIns="243799" bIns="243799"/>
          <a:lstStyle>
            <a:lvl1pPr defTabSz="2438400">
              <a:lnSpc>
                <a:spcPct val="100000"/>
              </a:lnSpc>
              <a:defRPr b="0" cap="all" spc="0" sz="6400">
                <a:latin typeface="Graphik Compact Bold"/>
                <a:ea typeface="Graphik Compact Bold"/>
                <a:cs typeface="Graphik Compact Bold"/>
                <a:sym typeface="Graphik Compact Bold"/>
              </a:defRPr>
            </a:lvl1pPr>
          </a:lstStyle>
          <a:p>
            <a:pPr/>
            <a:r>
              <a:t>Title Text</a:t>
            </a:r>
          </a:p>
        </p:txBody>
      </p:sp>
      <p:sp>
        <p:nvSpPr>
          <p:cNvPr id="150" name="Body Level One…"/>
          <p:cNvSpPr txBox="1"/>
          <p:nvPr>
            <p:ph type="body" idx="1"/>
          </p:nvPr>
        </p:nvSpPr>
        <p:spPr>
          <a:xfrm>
            <a:off x="1148366" y="2976399"/>
            <a:ext cx="18770401" cy="7763202"/>
          </a:xfrm>
          <a:prstGeom prst="rect">
            <a:avLst/>
          </a:prstGeom>
        </p:spPr>
        <p:txBody>
          <a:bodyPr lIns="243799" tIns="243799" rIns="243799" bIns="243799"/>
          <a:lstStyle>
            <a:lvl1pPr marL="340894" indent="-340894" defTabSz="2438400">
              <a:lnSpc>
                <a:spcPct val="115000"/>
              </a:lnSpc>
              <a:spcBef>
                <a:spcPts val="0"/>
              </a:spcBef>
              <a:buSzPct val="100000"/>
              <a:defRPr sz="3400">
                <a:latin typeface="Graphik"/>
                <a:ea typeface="Graphik"/>
                <a:cs typeface="Graphik"/>
                <a:sym typeface="Graphik"/>
              </a:defRPr>
            </a:lvl1pPr>
            <a:lvl2pPr marL="721894" indent="-340894" defTabSz="2438400">
              <a:lnSpc>
                <a:spcPct val="115000"/>
              </a:lnSpc>
              <a:spcBef>
                <a:spcPts val="0"/>
              </a:spcBef>
              <a:buSzPct val="100000"/>
              <a:buChar char="-"/>
              <a:defRPr sz="3400">
                <a:latin typeface="Graphik"/>
                <a:ea typeface="Graphik"/>
                <a:cs typeface="Graphik"/>
                <a:sym typeface="Graphik"/>
              </a:defRPr>
            </a:lvl2pPr>
            <a:lvl3pPr marL="1102894" indent="-340894" defTabSz="2438400">
              <a:lnSpc>
                <a:spcPct val="115000"/>
              </a:lnSpc>
              <a:spcBef>
                <a:spcPts val="0"/>
              </a:spcBef>
              <a:buSzPct val="100000"/>
              <a:defRPr sz="3400">
                <a:latin typeface="Graphik"/>
                <a:ea typeface="Graphik"/>
                <a:cs typeface="Graphik"/>
                <a:sym typeface="Graphik"/>
              </a:defRPr>
            </a:lvl3pPr>
            <a:lvl4pPr marL="1483894" indent="-340894" defTabSz="2438400">
              <a:lnSpc>
                <a:spcPct val="115000"/>
              </a:lnSpc>
              <a:spcBef>
                <a:spcPts val="0"/>
              </a:spcBef>
              <a:buSzPct val="100000"/>
              <a:buChar char="-"/>
              <a:defRPr sz="3400">
                <a:latin typeface="Graphik"/>
                <a:ea typeface="Graphik"/>
                <a:cs typeface="Graphik"/>
                <a:sym typeface="Graphik"/>
              </a:defRPr>
            </a:lvl4pPr>
            <a:lvl5pPr marL="1864894" indent="-340894" defTabSz="2438400">
              <a:lnSpc>
                <a:spcPct val="115000"/>
              </a:lnSpc>
              <a:spcBef>
                <a:spcPts val="0"/>
              </a:spcBef>
              <a:buSzPct val="100000"/>
              <a:defRPr sz="3400">
                <a:latin typeface="Graphik"/>
                <a:ea typeface="Graphik"/>
                <a:cs typeface="Graphik"/>
                <a:sym typeface="Graphik"/>
              </a:defRPr>
            </a:lvl5pPr>
          </a:lstStyle>
          <a:p>
            <a:pPr/>
            <a:r>
              <a:t>Body Level One</a:t>
            </a:r>
          </a:p>
          <a:p>
            <a:pPr lvl="1"/>
            <a:r>
              <a:t>Body Level Two</a:t>
            </a:r>
          </a:p>
          <a:p>
            <a:pPr lvl="2"/>
            <a:r>
              <a:t>Body Level Three</a:t>
            </a:r>
          </a:p>
          <a:p>
            <a:pPr lvl="3"/>
            <a:r>
              <a:t>Body Level Four</a:t>
            </a:r>
          </a:p>
          <a:p>
            <a:pPr lvl="4"/>
            <a:r>
              <a:t>Body Level Five</a:t>
            </a:r>
          </a:p>
        </p:txBody>
      </p:sp>
      <p:grpSp>
        <p:nvGrpSpPr>
          <p:cNvPr id="154" name="Group"/>
          <p:cNvGrpSpPr/>
          <p:nvPr/>
        </p:nvGrpSpPr>
        <p:grpSpPr>
          <a:xfrm>
            <a:off x="1474939" y="2125095"/>
            <a:ext cx="1177671" cy="248362"/>
            <a:chOff x="0" y="0"/>
            <a:chExt cx="1177669" cy="248361"/>
          </a:xfrm>
        </p:grpSpPr>
        <p:sp>
          <p:nvSpPr>
            <p:cNvPr id="151" name="Circle"/>
            <p:cNvSpPr/>
            <p:nvPr/>
          </p:nvSpPr>
          <p:spPr>
            <a:xfrm>
              <a:off x="0" y="0"/>
              <a:ext cx="248362" cy="248362"/>
            </a:xfrm>
            <a:prstGeom prst="ellipse">
              <a:avLst/>
            </a:prstGeom>
            <a:solidFill>
              <a:srgbClr val="CCAD69"/>
            </a:solidFill>
            <a:ln w="12700" cap="flat">
              <a:noFill/>
              <a:miter lim="400000"/>
            </a:ln>
            <a:effectLst/>
          </p:spPr>
          <p:txBody>
            <a:bodyPr wrap="square" lIns="121919" tIns="121919" rIns="121919" bIns="121919" numCol="1" anchor="ctr">
              <a:noAutofit/>
            </a:bodyPr>
            <a:lstStyle/>
            <a:p>
              <a:pPr algn="l" defTabSz="2438400">
                <a:defRPr sz="3600">
                  <a:solidFill>
                    <a:srgbClr val="1B212C"/>
                  </a:solidFill>
                  <a:latin typeface="Arial"/>
                  <a:ea typeface="Arial"/>
                  <a:cs typeface="Arial"/>
                  <a:sym typeface="Arial"/>
                </a:defRPr>
              </a:pPr>
            </a:p>
          </p:txBody>
        </p:sp>
        <p:sp>
          <p:nvSpPr>
            <p:cNvPr id="152" name="Circle"/>
            <p:cNvSpPr/>
            <p:nvPr/>
          </p:nvSpPr>
          <p:spPr>
            <a:xfrm>
              <a:off x="464654" y="0"/>
              <a:ext cx="248362" cy="248362"/>
            </a:xfrm>
            <a:prstGeom prst="ellipse">
              <a:avLst/>
            </a:prstGeom>
            <a:solidFill>
              <a:srgbClr val="CCAD69"/>
            </a:solidFill>
            <a:ln w="12700" cap="flat">
              <a:noFill/>
              <a:miter lim="400000"/>
            </a:ln>
            <a:effectLst/>
          </p:spPr>
          <p:txBody>
            <a:bodyPr wrap="square" lIns="121919" tIns="121919" rIns="121919" bIns="121919" numCol="1" anchor="ctr">
              <a:noAutofit/>
            </a:bodyPr>
            <a:lstStyle/>
            <a:p>
              <a:pPr algn="l" defTabSz="2438400">
                <a:defRPr sz="3600">
                  <a:solidFill>
                    <a:srgbClr val="1B212C"/>
                  </a:solidFill>
                  <a:latin typeface="Arial"/>
                  <a:ea typeface="Arial"/>
                  <a:cs typeface="Arial"/>
                  <a:sym typeface="Arial"/>
                </a:defRPr>
              </a:pPr>
            </a:p>
          </p:txBody>
        </p:sp>
        <p:sp>
          <p:nvSpPr>
            <p:cNvPr id="153" name="Circle"/>
            <p:cNvSpPr/>
            <p:nvPr/>
          </p:nvSpPr>
          <p:spPr>
            <a:xfrm>
              <a:off x="929308" y="0"/>
              <a:ext cx="248362" cy="248362"/>
            </a:xfrm>
            <a:prstGeom prst="ellipse">
              <a:avLst/>
            </a:prstGeom>
            <a:solidFill>
              <a:srgbClr val="CCAD69"/>
            </a:solidFill>
            <a:ln w="12700" cap="flat">
              <a:noFill/>
              <a:miter lim="400000"/>
            </a:ln>
            <a:effectLst/>
          </p:spPr>
          <p:txBody>
            <a:bodyPr wrap="square" lIns="121919" tIns="121919" rIns="121919" bIns="121919" numCol="1" anchor="ctr">
              <a:noAutofit/>
            </a:bodyPr>
            <a:lstStyle/>
            <a:p>
              <a:pPr algn="l" defTabSz="2438400">
                <a:defRPr sz="3600">
                  <a:solidFill>
                    <a:srgbClr val="1B212C"/>
                  </a:solidFill>
                  <a:latin typeface="Arial"/>
                  <a:ea typeface="Arial"/>
                  <a:cs typeface="Arial"/>
                  <a:sym typeface="Arial"/>
                </a:defRPr>
              </a:pPr>
            </a:p>
          </p:txBody>
        </p:sp>
      </p:grpSp>
      <p:sp>
        <p:nvSpPr>
          <p:cNvPr id="155" name="Slide Number"/>
          <p:cNvSpPr txBox="1"/>
          <p:nvPr>
            <p:ph type="sldNum" sz="quarter" idx="2"/>
          </p:nvPr>
        </p:nvSpPr>
        <p:spPr>
          <a:xfrm>
            <a:off x="23188838" y="12519395"/>
            <a:ext cx="867584" cy="881301"/>
          </a:xfrm>
          <a:prstGeom prst="rect">
            <a:avLst/>
          </a:prstGeom>
        </p:spPr>
        <p:txBody>
          <a:bodyPr lIns="243799" tIns="243799" rIns="243799" bIns="243799" anchor="ctr">
            <a:normAutofit fontScale="100000" lnSpcReduction="0"/>
          </a:bodyPr>
          <a:lstStyle>
            <a:lvl1pPr algn="r" defTabSz="2438400">
              <a:defRPr sz="2600">
                <a:solidFill>
                  <a:srgbClr val="FFFFFF"/>
                </a:solidFill>
                <a:latin typeface="Lato"/>
                <a:ea typeface="Lato"/>
                <a:cs typeface="Lato"/>
                <a:sym typeface="La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000000"/>
        </a:solidFill>
      </p:bgPr>
    </p:bg>
    <p:spTree>
      <p:nvGrpSpPr>
        <p:cNvPr id="1" name=""/>
        <p:cNvGrpSpPr/>
        <p:nvPr/>
      </p:nvGrpSpPr>
      <p:grpSpPr>
        <a:xfrm>
          <a:off x="0" y="0"/>
          <a:ext cx="0" cy="0"/>
          <a:chOff x="0" y="0"/>
          <a:chExt cx="0" cy="0"/>
        </a:xfrm>
      </p:grpSpPr>
      <p:sp>
        <p:nvSpPr>
          <p:cNvPr id="162" name="Title 1"/>
          <p:cNvSpPr txBox="1"/>
          <p:nvPr>
            <p:ph type="body" sz="quarter" idx="21"/>
          </p:nvPr>
        </p:nvSpPr>
        <p:spPr>
          <a:xfrm>
            <a:off x="9570522" y="4639995"/>
            <a:ext cx="5242956" cy="1278969"/>
          </a:xfrm>
          <a:prstGeom prst="rect">
            <a:avLst/>
          </a:prstGeom>
        </p:spPr>
        <p:txBody>
          <a:bodyPr lIns="81049" tIns="81049" rIns="81049" bIns="81049" anchor="b"/>
          <a:lstStyle>
            <a:lvl1pPr marL="0" indent="0" defTabSz="795527">
              <a:lnSpc>
                <a:spcPct val="100000"/>
              </a:lnSpc>
              <a:spcBef>
                <a:spcPts val="0"/>
              </a:spcBef>
              <a:buSzTx/>
              <a:buNone/>
              <a:defRPr sz="5568">
                <a:solidFill>
                  <a:srgbClr val="EBEBEB"/>
                </a:solidFill>
                <a:latin typeface="Avenir Next Regular"/>
                <a:ea typeface="Avenir Next Regular"/>
                <a:cs typeface="Avenir Next Regular"/>
                <a:sym typeface="Avenir Next Regular"/>
              </a:defRPr>
            </a:lvl1pPr>
          </a:lstStyle>
          <a:p>
            <a:pPr/>
            <a:r>
              <a:t>COURSE CODE</a:t>
            </a:r>
          </a:p>
        </p:txBody>
      </p:sp>
      <p:sp>
        <p:nvSpPr>
          <p:cNvPr id="163" name="Title 1"/>
          <p:cNvSpPr txBox="1"/>
          <p:nvPr>
            <p:ph type="body" sz="quarter" idx="22"/>
          </p:nvPr>
        </p:nvSpPr>
        <p:spPr>
          <a:xfrm>
            <a:off x="7568895" y="6222533"/>
            <a:ext cx="9246210" cy="2026229"/>
          </a:xfrm>
          <a:prstGeom prst="rect">
            <a:avLst/>
          </a:prstGeom>
        </p:spPr>
        <p:txBody>
          <a:bodyPr lIns="81049" tIns="81049" rIns="81049" bIns="81049" anchor="b"/>
          <a:lstStyle>
            <a:lvl1pPr marL="0" indent="0" defTabSz="905255">
              <a:lnSpc>
                <a:spcPct val="100000"/>
              </a:lnSpc>
              <a:spcBef>
                <a:spcPts val="0"/>
              </a:spcBef>
              <a:buSzTx/>
              <a:buNone/>
              <a:defRPr sz="14652">
                <a:solidFill>
                  <a:srgbClr val="C89D37"/>
                </a:solidFill>
                <a:latin typeface="DIN Condensed Bold"/>
                <a:ea typeface="DIN Condensed Bold"/>
                <a:cs typeface="DIN Condensed Bold"/>
                <a:sym typeface="DIN Condensed Bold"/>
              </a:defRPr>
            </a:lvl1pPr>
          </a:lstStyle>
          <a:p>
            <a:pPr/>
            <a:r>
              <a:t>SUBJECT NAME</a:t>
            </a:r>
          </a:p>
        </p:txBody>
      </p:sp>
      <p:sp>
        <p:nvSpPr>
          <p:cNvPr id="164" name="Subtitle 2"/>
          <p:cNvSpPr txBox="1"/>
          <p:nvPr>
            <p:ph type="body" sz="quarter" idx="23"/>
          </p:nvPr>
        </p:nvSpPr>
        <p:spPr>
          <a:xfrm>
            <a:off x="10112245" y="8552332"/>
            <a:ext cx="4159508" cy="776685"/>
          </a:xfrm>
          <a:prstGeom prst="rect">
            <a:avLst/>
          </a:prstGeom>
        </p:spPr>
        <p:txBody>
          <a:bodyPr lIns="81049" tIns="81049" rIns="81049" bIns="81049"/>
          <a:lstStyle>
            <a:lvl1pPr marL="0" indent="0" defTabSz="886968">
              <a:lnSpc>
                <a:spcPct val="100000"/>
              </a:lnSpc>
              <a:spcBef>
                <a:spcPts val="1900"/>
              </a:spcBef>
              <a:buSzTx/>
              <a:buNone/>
              <a:defRPr b="1" cap="all" sz="3492">
                <a:solidFill>
                  <a:srgbClr val="FFFFFF"/>
                </a:solidFill>
                <a:latin typeface="Century Gothic"/>
                <a:ea typeface="Century Gothic"/>
                <a:cs typeface="Century Gothic"/>
                <a:sym typeface="Century Gothic"/>
              </a:defRPr>
            </a:lvl1pPr>
          </a:lstStyle>
          <a:p>
            <a:pPr/>
            <a:r>
              <a:t>INSTRUCTOR NAME</a:t>
            </a:r>
          </a:p>
        </p:txBody>
      </p:sp>
      <p:sp>
        <p:nvSpPr>
          <p:cNvPr id="165" name="Slide Number"/>
          <p:cNvSpPr txBox="1"/>
          <p:nvPr>
            <p:ph type="sldNum" sz="quarter" idx="2"/>
          </p:nvPr>
        </p:nvSpPr>
        <p:spPr>
          <a:xfrm>
            <a:off x="11887200" y="12344400"/>
            <a:ext cx="4267200" cy="736601"/>
          </a:xfrm>
          <a:prstGeom prst="rect">
            <a:avLst/>
          </a:prstGeom>
        </p:spPr>
        <p:txBody>
          <a:bodyPr lIns="91440" tIns="91440" rIns="91440" bIns="91440" anchor="ctr"/>
          <a:lstStyle>
            <a:lvl1pPr algn="r" defTabSz="1828800">
              <a:defRPr sz="2000">
                <a:latin typeface="Tw Cen MT"/>
                <a:ea typeface="Tw Cen MT"/>
                <a:cs typeface="Tw Cen MT"/>
                <a:sym typeface="Tw Cen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opic Slide">
    <p:bg>
      <p:bgPr>
        <a:solidFill>
          <a:srgbClr val="000000"/>
        </a:solidFill>
      </p:bgPr>
    </p:bg>
    <p:spTree>
      <p:nvGrpSpPr>
        <p:cNvPr id="1" name=""/>
        <p:cNvGrpSpPr/>
        <p:nvPr/>
      </p:nvGrpSpPr>
      <p:grpSpPr>
        <a:xfrm>
          <a:off x="0" y="0"/>
          <a:ext cx="0" cy="0"/>
          <a:chOff x="0" y="0"/>
          <a:chExt cx="0" cy="0"/>
        </a:xfrm>
      </p:grpSpPr>
      <p:sp>
        <p:nvSpPr>
          <p:cNvPr id="172" name="Title 1"/>
          <p:cNvSpPr txBox="1"/>
          <p:nvPr>
            <p:ph type="body" sz="quarter" idx="21"/>
          </p:nvPr>
        </p:nvSpPr>
        <p:spPr>
          <a:xfrm>
            <a:off x="13438846" y="3500017"/>
            <a:ext cx="6348236" cy="6715966"/>
          </a:xfrm>
          <a:prstGeom prst="rect">
            <a:avLst/>
          </a:prstGeom>
        </p:spPr>
        <p:txBody>
          <a:bodyPr lIns="81049" tIns="81049" rIns="81049" bIns="81049"/>
          <a:lstStyle/>
          <a:p>
            <a:pPr marL="0" indent="0" defTabSz="914400">
              <a:lnSpc>
                <a:spcPct val="120000"/>
              </a:lnSpc>
              <a:spcBef>
                <a:spcPts val="0"/>
              </a:spcBef>
              <a:buSzTx/>
              <a:buNone/>
              <a:defRPr>
                <a:solidFill>
                  <a:srgbClr val="EBEBEB"/>
                </a:solidFill>
                <a:latin typeface="Avenir Next Regular"/>
                <a:ea typeface="Avenir Next Regular"/>
                <a:cs typeface="Avenir Next Regular"/>
                <a:sym typeface="Avenir Next Regular"/>
              </a:defRPr>
            </a:pPr>
            <a:r>
              <a:t>Subtopic 1 </a:t>
            </a:r>
          </a:p>
          <a:p>
            <a:pPr marL="0" indent="0" defTabSz="914400">
              <a:lnSpc>
                <a:spcPct val="120000"/>
              </a:lnSpc>
              <a:spcBef>
                <a:spcPts val="0"/>
              </a:spcBef>
              <a:buSzTx/>
              <a:buNone/>
              <a:defRPr>
                <a:solidFill>
                  <a:srgbClr val="EBEBEB"/>
                </a:solidFill>
                <a:latin typeface="Avenir Next Regular"/>
                <a:ea typeface="Avenir Next Regular"/>
                <a:cs typeface="Avenir Next Regular"/>
                <a:sym typeface="Avenir Next Regular"/>
              </a:defRPr>
            </a:pPr>
            <a:r>
              <a:t>Subtopic  2</a:t>
            </a:r>
          </a:p>
          <a:p>
            <a:pPr marL="0" indent="0" defTabSz="914400">
              <a:lnSpc>
                <a:spcPct val="120000"/>
              </a:lnSpc>
              <a:spcBef>
                <a:spcPts val="0"/>
              </a:spcBef>
              <a:buSzTx/>
              <a:buNone/>
              <a:defRPr>
                <a:solidFill>
                  <a:srgbClr val="EBEBEB"/>
                </a:solidFill>
                <a:latin typeface="Avenir Next Regular"/>
                <a:ea typeface="Avenir Next Regular"/>
                <a:cs typeface="Avenir Next Regular"/>
                <a:sym typeface="Avenir Next Regular"/>
              </a:defRPr>
            </a:pPr>
            <a:r>
              <a:t>Subtopic  3</a:t>
            </a:r>
          </a:p>
          <a:p>
            <a:pPr marL="0" indent="0" defTabSz="914400">
              <a:lnSpc>
                <a:spcPct val="120000"/>
              </a:lnSpc>
              <a:spcBef>
                <a:spcPts val="0"/>
              </a:spcBef>
              <a:buSzTx/>
              <a:buNone/>
              <a:defRPr>
                <a:solidFill>
                  <a:srgbClr val="EBEBEB"/>
                </a:solidFill>
                <a:latin typeface="Avenir Next Regular"/>
                <a:ea typeface="Avenir Next Regular"/>
                <a:cs typeface="Avenir Next Regular"/>
                <a:sym typeface="Avenir Next Regular"/>
              </a:defRPr>
            </a:pPr>
            <a:r>
              <a:t>Subtopic  4</a:t>
            </a:r>
          </a:p>
          <a:p>
            <a:pPr marL="0" indent="0" defTabSz="914400">
              <a:lnSpc>
                <a:spcPct val="120000"/>
              </a:lnSpc>
              <a:spcBef>
                <a:spcPts val="0"/>
              </a:spcBef>
              <a:buSzTx/>
              <a:buNone/>
              <a:defRPr>
                <a:solidFill>
                  <a:srgbClr val="EBEBEB"/>
                </a:solidFill>
                <a:latin typeface="Avenir Next Regular"/>
                <a:ea typeface="Avenir Next Regular"/>
                <a:cs typeface="Avenir Next Regular"/>
                <a:sym typeface="Avenir Next Regular"/>
              </a:defRPr>
            </a:pPr>
            <a:r>
              <a:t>Subtopic  5</a:t>
            </a:r>
          </a:p>
          <a:p>
            <a:pPr marL="0" indent="0" defTabSz="914400">
              <a:lnSpc>
                <a:spcPct val="120000"/>
              </a:lnSpc>
              <a:spcBef>
                <a:spcPts val="0"/>
              </a:spcBef>
              <a:buSzTx/>
              <a:buNone/>
              <a:defRPr>
                <a:solidFill>
                  <a:srgbClr val="EBEBEB"/>
                </a:solidFill>
                <a:latin typeface="Avenir Next Regular"/>
                <a:ea typeface="Avenir Next Regular"/>
                <a:cs typeface="Avenir Next Regular"/>
                <a:sym typeface="Avenir Next Regular"/>
              </a:defRPr>
            </a:pPr>
            <a:r>
              <a:t>Subtopic  6</a:t>
            </a:r>
          </a:p>
        </p:txBody>
      </p:sp>
      <p:sp>
        <p:nvSpPr>
          <p:cNvPr id="173" name="Title 1"/>
          <p:cNvSpPr txBox="1"/>
          <p:nvPr>
            <p:ph type="body" sz="quarter" idx="22"/>
          </p:nvPr>
        </p:nvSpPr>
        <p:spPr>
          <a:xfrm>
            <a:off x="2910617" y="7109960"/>
            <a:ext cx="8139928" cy="2443364"/>
          </a:xfrm>
          <a:prstGeom prst="rect">
            <a:avLst/>
          </a:prstGeom>
        </p:spPr>
        <p:txBody>
          <a:bodyPr lIns="81049" tIns="81049" rIns="81049" bIns="81049" anchor="b"/>
          <a:lstStyle>
            <a:lvl1pPr marL="0" indent="0" defTabSz="914400">
              <a:lnSpc>
                <a:spcPct val="100000"/>
              </a:lnSpc>
              <a:spcBef>
                <a:spcPts val="0"/>
              </a:spcBef>
              <a:buSzTx/>
              <a:buNone/>
              <a:defRPr sz="11600">
                <a:solidFill>
                  <a:srgbClr val="FFFFFF"/>
                </a:solidFill>
                <a:latin typeface="Avenir Next Condensed Regular"/>
                <a:ea typeface="Avenir Next Condensed Regular"/>
                <a:cs typeface="Avenir Next Condensed Regular"/>
                <a:sym typeface="Avenir Next Condensed Regular"/>
              </a:defRPr>
            </a:lvl1pPr>
          </a:lstStyle>
          <a:p>
            <a:pPr/>
            <a:r>
              <a:t>CHAPTER TITLE</a:t>
            </a:r>
          </a:p>
        </p:txBody>
      </p:sp>
      <p:sp>
        <p:nvSpPr>
          <p:cNvPr id="174" name="Line"/>
          <p:cNvSpPr/>
          <p:nvPr/>
        </p:nvSpPr>
        <p:spPr>
          <a:xfrm flipV="1">
            <a:off x="12192000" y="2804452"/>
            <a:ext cx="0" cy="8107096"/>
          </a:xfrm>
          <a:prstGeom prst="line">
            <a:avLst/>
          </a:prstGeom>
          <a:ln w="25400">
            <a:solidFill>
              <a:srgbClr val="EDC042"/>
            </a:solidFill>
          </a:ln>
          <a:effectLst>
            <a:outerShdw sx="100000" sy="100000" kx="0" ky="0" algn="b" rotWithShape="0" blurRad="25400" dist="0" dir="5400000">
              <a:srgbClr val="000000">
                <a:alpha val="38000"/>
              </a:srgbClr>
            </a:outerShdw>
          </a:effectLst>
        </p:spPr>
        <p:txBody>
          <a:bodyPr lIns="91440" tIns="91440" rIns="91440" bIns="91440"/>
          <a:lstStyle/>
          <a:p>
            <a:pPr algn="l" defTabSz="1828800">
              <a:defRPr sz="3200">
                <a:solidFill>
                  <a:srgbClr val="FFFFFF"/>
                </a:solidFill>
                <a:latin typeface="Tahoma"/>
                <a:ea typeface="Tahoma"/>
                <a:cs typeface="Tahoma"/>
                <a:sym typeface="Tahoma"/>
              </a:defRPr>
            </a:pPr>
          </a:p>
        </p:txBody>
      </p:sp>
      <p:sp>
        <p:nvSpPr>
          <p:cNvPr id="175" name="CHAPTER #"/>
          <p:cNvSpPr txBox="1"/>
          <p:nvPr>
            <p:ph type="body" sz="quarter" idx="23"/>
          </p:nvPr>
        </p:nvSpPr>
        <p:spPr>
          <a:xfrm>
            <a:off x="3016008" y="4701673"/>
            <a:ext cx="7729018" cy="2748281"/>
          </a:xfrm>
          <a:prstGeom prst="rect">
            <a:avLst/>
          </a:prstGeom>
        </p:spPr>
        <p:txBody>
          <a:bodyPr wrap="none" lIns="91440" tIns="91440" rIns="91440" bIns="91440">
            <a:spAutoFit/>
          </a:bodyPr>
          <a:lstStyle>
            <a:lvl1pPr marL="0" indent="0" defTabSz="914400">
              <a:lnSpc>
                <a:spcPct val="100000"/>
              </a:lnSpc>
              <a:spcBef>
                <a:spcPts val="0"/>
              </a:spcBef>
              <a:buSzTx/>
              <a:buNone/>
              <a:defRPr sz="14800">
                <a:solidFill>
                  <a:srgbClr val="C89D37"/>
                </a:solidFill>
                <a:latin typeface="Avenir Next Condensed Demi Bold"/>
                <a:ea typeface="Avenir Next Condensed Demi Bold"/>
                <a:cs typeface="Avenir Next Condensed Demi Bold"/>
                <a:sym typeface="Avenir Next Condensed Demi Bold"/>
              </a:defRPr>
            </a:lvl1pPr>
          </a:lstStyle>
          <a:p>
            <a:pPr/>
            <a:r>
              <a:t>CHAPTER #</a:t>
            </a:r>
          </a:p>
        </p:txBody>
      </p:sp>
      <p:sp>
        <p:nvSpPr>
          <p:cNvPr id="176" name="Slide Number"/>
          <p:cNvSpPr txBox="1"/>
          <p:nvPr>
            <p:ph type="sldNum" sz="quarter" idx="2"/>
          </p:nvPr>
        </p:nvSpPr>
        <p:spPr>
          <a:xfrm>
            <a:off x="11887200" y="12344400"/>
            <a:ext cx="4267200" cy="736601"/>
          </a:xfrm>
          <a:prstGeom prst="rect">
            <a:avLst/>
          </a:prstGeom>
        </p:spPr>
        <p:txBody>
          <a:bodyPr lIns="91440" tIns="91440" rIns="91440" bIns="91440" anchor="ctr"/>
          <a:lstStyle>
            <a:lvl1pPr algn="r" defTabSz="1828800">
              <a:defRPr sz="2000">
                <a:latin typeface="Tw Cen MT"/>
                <a:ea typeface="Tw Cen MT"/>
                <a:cs typeface="Tw Cen MT"/>
                <a:sym typeface="Tw Cen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tif"/><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youtu.be/RYf99iiwdPg" TargetMode="External"/><Relationship Id="rId3" Type="http://schemas.openxmlformats.org/officeDocument/2006/relationships/hyperlink" Target="https://www.colorado.edu/today/2024/01/11/new-instrument-capture-stardust-part-nasa-mission"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hyperlink" Target="https://youtu.be/RYf99iiwdPg" TargetMode="External"/><Relationship Id="rId5" Type="http://schemas.openxmlformats.org/officeDocument/2006/relationships/image" Target="../media/image8.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tif"/><Relationship Id="rId3"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jpeg"/><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tif"/><Relationship Id="rId3"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0.png"/><Relationship Id="rId5" Type="http://schemas.openxmlformats.org/officeDocument/2006/relationships/video" Target="../media/media2.mp4"/><Relationship Id="rId6" Type="http://schemas.microsoft.com/office/2007/relationships/media" Target="../media/media2.mp4"/><Relationship Id="rId7" Type="http://schemas.openxmlformats.org/officeDocument/2006/relationships/image" Target="../media/image11.png"/><Relationship Id="rId8" Type="http://schemas.openxmlformats.org/officeDocument/2006/relationships/video" Target="../media/media1.mov"/><Relationship Id="rId9" Type="http://schemas.microsoft.com/office/2007/relationships/media" Target="../media/media1.mov"/><Relationship Id="rId10" Type="http://schemas.openxmlformats.org/officeDocument/2006/relationships/image" Target="../media/image12.png"/><Relationship Id="rId11" Type="http://schemas.openxmlformats.org/officeDocument/2006/relationships/video" Target="../media/media3.mp4"/><Relationship Id="rId12" Type="http://schemas.microsoft.com/office/2007/relationships/media" Target="../media/media3.mp4"/><Relationship Id="rId13"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png"/><Relationship Id="rId3" Type="http://schemas.openxmlformats.org/officeDocument/2006/relationships/video" Target="../media/media4.mp4"/><Relationship Id="rId4" Type="http://schemas.microsoft.com/office/2007/relationships/media" Target="../media/media4.mp4"/><Relationship Id="rId5" Type="http://schemas.openxmlformats.org/officeDocument/2006/relationships/image" Target="../media/image14.png"/><Relationship Id="rId6"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 Id="rId3"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jpeg"/><Relationship Id="rId3"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tif"/><Relationship Id="rId3"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video" Target="../media/media5.mp4"/><Relationship Id="rId3" Type="http://schemas.microsoft.com/office/2007/relationships/media" Target="../media/media5.mp4"/><Relationship Id="rId4"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video" Target="../media/media6.mp4"/><Relationship Id="rId3" Type="http://schemas.microsoft.com/office/2007/relationships/media" Target="../media/media6.mp4"/><Relationship Id="rId4" Type="http://schemas.openxmlformats.org/officeDocument/2006/relationships/image" Target="../media/image2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video" Target="../media/media7.mp4"/><Relationship Id="rId3" Type="http://schemas.microsoft.com/office/2007/relationships/media" Target="../media/media7.mp4"/><Relationship Id="rId4" Type="http://schemas.openxmlformats.org/officeDocument/2006/relationships/image" Target="../media/image2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hyperlink" Target="https://youtu.be/RYf99iiwdPg" TargetMode="External"/><Relationship Id="rId5" Type="http://schemas.openxmlformats.org/officeDocument/2006/relationships/image" Target="../media/image8.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tif"/><Relationship Id="rId3" Type="http://schemas.openxmlformats.org/officeDocument/2006/relationships/image" Target="../media/image1.png"/><Relationship Id="rId4" Type="http://schemas.openxmlformats.org/officeDocument/2006/relationships/hyperlink" Target="mailto:ethan.ayari@colorado.edu"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tif"/><Relationship Id="rId3" Type="http://schemas.openxmlformats.org/officeDocument/2006/relationships/image" Target="../media/image1.png"/><Relationship Id="rId4" Type="http://schemas.openxmlformats.org/officeDocument/2006/relationships/hyperlink" Target="mailto:ethan.ayari@colorado.edu"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tif"/><Relationship Id="rId3" Type="http://schemas.openxmlformats.org/officeDocument/2006/relationships/image" Target="../media/image7.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2">
            <a:alphaModFix amt="7567"/>
            <a:extLst/>
          </a:blip>
          <a:srcRect l="0" t="7597" r="0" b="7597"/>
          <a:stretch>
            <a:fillRect/>
          </a:stretch>
        </p:blipFill>
        <p:spPr>
          <a:xfrm>
            <a:off x="-1" y="-34902"/>
            <a:ext cx="24384001" cy="13785805"/>
          </a:xfrm>
          <a:prstGeom prst="rect">
            <a:avLst/>
          </a:prstGeom>
          <a:ln w="12700">
            <a:miter lim="400000"/>
          </a:ln>
        </p:spPr>
      </p:pic>
      <p:sp>
        <p:nvSpPr>
          <p:cNvPr id="186" name="Title 1"/>
          <p:cNvSpPr txBox="1"/>
          <p:nvPr>
            <p:ph type="body" idx="22"/>
          </p:nvPr>
        </p:nvSpPr>
        <p:spPr>
          <a:xfrm>
            <a:off x="8253539" y="4416242"/>
            <a:ext cx="13407177" cy="3600377"/>
          </a:xfrm>
          <a:prstGeom prst="rect">
            <a:avLst/>
          </a:prstGeom>
        </p:spPr>
        <p:txBody>
          <a:bodyPr/>
          <a:lstStyle>
            <a:lvl1pPr defTabSz="914400">
              <a:defRPr sz="14400">
                <a:solidFill>
                  <a:srgbClr val="AE9149"/>
                </a:solidFill>
                <a:latin typeface="Graphik Compact Bold"/>
                <a:ea typeface="Graphik Compact Bold"/>
                <a:cs typeface="Graphik Compact Bold"/>
                <a:sym typeface="Graphik Compact Bold"/>
              </a:defRPr>
            </a:lvl1pPr>
          </a:lstStyle>
          <a:p>
            <a:pPr/>
            <a:r>
              <a:t>Dust to Dust</a:t>
            </a:r>
          </a:p>
        </p:txBody>
      </p:sp>
      <p:sp>
        <p:nvSpPr>
          <p:cNvPr id="187" name="Subtitle 2"/>
          <p:cNvSpPr txBox="1"/>
          <p:nvPr>
            <p:ph type="body" idx="23"/>
          </p:nvPr>
        </p:nvSpPr>
        <p:spPr>
          <a:xfrm>
            <a:off x="9725038" y="8796270"/>
            <a:ext cx="6013449" cy="3977081"/>
          </a:xfrm>
          <a:prstGeom prst="rect">
            <a:avLst/>
          </a:prstGeom>
          <a:solidFill>
            <a:srgbClr val="000000"/>
          </a:solidFill>
        </p:spPr>
        <p:txBody>
          <a:bodyPr/>
          <a:lstStyle/>
          <a:p>
            <a:pPr algn="ctr" defTabSz="905255">
              <a:spcBef>
                <a:spcPts val="0"/>
              </a:spcBef>
              <a:defRPr b="0" cap="none" sz="4356">
                <a:latin typeface="Graphik Compact Bold"/>
                <a:ea typeface="Graphik Compact Bold"/>
                <a:cs typeface="Graphik Compact Bold"/>
                <a:sym typeface="Graphik Compact Bold"/>
              </a:defRPr>
            </a:pPr>
            <a:r>
              <a:rPr>
                <a:latin typeface="Graphik Compact Semibold"/>
                <a:ea typeface="Graphik Compact Semibold"/>
                <a:cs typeface="Graphik Compact Semibold"/>
                <a:sym typeface="Graphik Compact Semibold"/>
              </a:rPr>
              <a:t>Advisor:</a:t>
            </a:r>
          </a:p>
          <a:p>
            <a:pPr algn="ctr" defTabSz="914400">
              <a:spcBef>
                <a:spcPts val="0"/>
              </a:spcBef>
              <a:tabLst>
                <a:tab pos="444500" algn="l"/>
                <a:tab pos="901700" algn="l"/>
                <a:tab pos="1346200" algn="l"/>
                <a:tab pos="1803400" algn="l"/>
                <a:tab pos="2260600" algn="l"/>
                <a:tab pos="2705100" algn="l"/>
                <a:tab pos="3162300" algn="l"/>
                <a:tab pos="3619500" algn="l"/>
                <a:tab pos="4064000" algn="l"/>
                <a:tab pos="4521200" algn="l"/>
                <a:tab pos="4978400" algn="l"/>
                <a:tab pos="5422900" algn="l"/>
              </a:tabLst>
              <a:defRPr b="0" cap="none" sz="4257">
                <a:latin typeface="Graphik Compact Regular"/>
                <a:ea typeface="Graphik Compact Regular"/>
                <a:cs typeface="Graphik Compact Regular"/>
                <a:sym typeface="Graphik Compact Regular"/>
              </a:defRPr>
            </a:pPr>
            <a:r>
              <a:t>Mihály Horányi</a:t>
            </a:r>
          </a:p>
          <a:p>
            <a:pPr defTabSz="914400">
              <a:spcBef>
                <a:spcPts val="0"/>
              </a:spcBef>
              <a:tabLst>
                <a:tab pos="444500" algn="l"/>
                <a:tab pos="901700" algn="l"/>
                <a:tab pos="1346200" algn="l"/>
                <a:tab pos="1803400" algn="l"/>
                <a:tab pos="2260600" algn="l"/>
                <a:tab pos="2705100" algn="l"/>
                <a:tab pos="3162300" algn="l"/>
                <a:tab pos="3619500" algn="l"/>
                <a:tab pos="4064000" algn="l"/>
                <a:tab pos="4521200" algn="l"/>
                <a:tab pos="4978400" algn="l"/>
                <a:tab pos="5422900" algn="l"/>
              </a:tabLst>
              <a:defRPr b="0" cap="none" sz="1979">
                <a:latin typeface="Helvetica"/>
                <a:ea typeface="Helvetica"/>
                <a:cs typeface="Helvetica"/>
                <a:sym typeface="Helvetica"/>
              </a:defRPr>
            </a:pPr>
          </a:p>
          <a:p>
            <a:pPr defTabSz="914400">
              <a:spcBef>
                <a:spcPts val="0"/>
              </a:spcBef>
              <a:tabLst>
                <a:tab pos="444500" algn="l"/>
                <a:tab pos="901700" algn="l"/>
                <a:tab pos="1346200" algn="l"/>
                <a:tab pos="1803400" algn="l"/>
                <a:tab pos="2260600" algn="l"/>
                <a:tab pos="2705100" algn="l"/>
                <a:tab pos="3162300" algn="l"/>
                <a:tab pos="3619500" algn="l"/>
                <a:tab pos="4064000" algn="l"/>
                <a:tab pos="4521200" algn="l"/>
                <a:tab pos="4978400" algn="l"/>
                <a:tab pos="5422900" algn="l"/>
              </a:tabLst>
              <a:defRPr b="0" cap="none" sz="2475">
                <a:latin typeface="Helvetica"/>
                <a:ea typeface="Helvetica"/>
                <a:cs typeface="Helvetica"/>
                <a:sym typeface="Helvetica"/>
              </a:defRPr>
            </a:pPr>
            <a:r>
              <a:t>Institute for Modeling Plasmas, Atmospheres and Cosmic Dust (IMPACT) within the Laboratory for Atmospheric and Space Physics (LASP) at CU Boulder</a:t>
            </a:r>
            <a:endParaRPr>
              <a:latin typeface="Graphik Compact Regular"/>
              <a:ea typeface="Graphik Compact Regular"/>
              <a:cs typeface="Graphik Compact Regular"/>
              <a:sym typeface="Graphik Compact Regular"/>
            </a:endParaRPr>
          </a:p>
        </p:txBody>
      </p:sp>
      <p:pic>
        <p:nvPicPr>
          <p:cNvPr id="188" name="Google Shape;136;p13" descr="Google Shape;136;p13"/>
          <p:cNvPicPr>
            <a:picLocks noChangeAspect="1"/>
          </p:cNvPicPr>
          <p:nvPr/>
        </p:nvPicPr>
        <p:blipFill>
          <a:blip r:embed="rId3">
            <a:extLst/>
          </a:blip>
          <a:srcRect l="17781" t="5317" r="14449" b="3387"/>
          <a:stretch>
            <a:fillRect/>
          </a:stretch>
        </p:blipFill>
        <p:spPr>
          <a:xfrm>
            <a:off x="1517374" y="5333613"/>
            <a:ext cx="2867592" cy="2897304"/>
          </a:xfrm>
          <a:custGeom>
            <a:avLst/>
            <a:gdLst/>
            <a:ahLst/>
            <a:cxnLst>
              <a:cxn ang="0">
                <a:pos x="wd2" y="hd2"/>
              </a:cxn>
              <a:cxn ang="5400000">
                <a:pos x="wd2" y="hd2"/>
              </a:cxn>
              <a:cxn ang="10800000">
                <a:pos x="wd2" y="hd2"/>
              </a:cxn>
              <a:cxn ang="16200000">
                <a:pos x="wd2" y="hd2"/>
              </a:cxn>
            </a:cxnLst>
            <a:rect l="0" t="0" r="r" b="b"/>
            <a:pathLst>
              <a:path w="21181" h="21545" fill="norm" stroke="1" extrusionOk="0">
                <a:moveTo>
                  <a:pt x="10565" y="1"/>
                </a:moveTo>
                <a:cubicBezTo>
                  <a:pt x="9005" y="-6"/>
                  <a:pt x="8677" y="23"/>
                  <a:pt x="7968" y="219"/>
                </a:cubicBezTo>
                <a:cubicBezTo>
                  <a:pt x="3109" y="1566"/>
                  <a:pt x="0" y="5646"/>
                  <a:pt x="0" y="10670"/>
                </a:cubicBezTo>
                <a:cubicBezTo>
                  <a:pt x="0" y="11487"/>
                  <a:pt x="293" y="13355"/>
                  <a:pt x="478" y="13709"/>
                </a:cubicBezTo>
                <a:cubicBezTo>
                  <a:pt x="531" y="13811"/>
                  <a:pt x="632" y="14097"/>
                  <a:pt x="704" y="14344"/>
                </a:cubicBezTo>
                <a:cubicBezTo>
                  <a:pt x="857" y="14876"/>
                  <a:pt x="1515" y="16156"/>
                  <a:pt x="1876" y="16625"/>
                </a:cubicBezTo>
                <a:cubicBezTo>
                  <a:pt x="2016" y="16808"/>
                  <a:pt x="2396" y="17247"/>
                  <a:pt x="2717" y="17599"/>
                </a:cubicBezTo>
                <a:lnTo>
                  <a:pt x="3301" y="18240"/>
                </a:lnTo>
                <a:lnTo>
                  <a:pt x="5347" y="18269"/>
                </a:lnTo>
                <a:cubicBezTo>
                  <a:pt x="6472" y="18284"/>
                  <a:pt x="9779" y="18284"/>
                  <a:pt x="12696" y="18269"/>
                </a:cubicBezTo>
                <a:lnTo>
                  <a:pt x="17999" y="18243"/>
                </a:lnTo>
                <a:lnTo>
                  <a:pt x="18289" y="17968"/>
                </a:lnTo>
                <a:cubicBezTo>
                  <a:pt x="18673" y="17605"/>
                  <a:pt x="19317" y="16733"/>
                  <a:pt x="19749" y="15994"/>
                </a:cubicBezTo>
                <a:cubicBezTo>
                  <a:pt x="21239" y="13447"/>
                  <a:pt x="21600" y="10041"/>
                  <a:pt x="20673" y="7258"/>
                </a:cubicBezTo>
                <a:cubicBezTo>
                  <a:pt x="20403" y="6448"/>
                  <a:pt x="19459" y="4636"/>
                  <a:pt x="19031" y="4106"/>
                </a:cubicBezTo>
                <a:cubicBezTo>
                  <a:pt x="17442" y="2136"/>
                  <a:pt x="15572" y="879"/>
                  <a:pt x="13344" y="278"/>
                </a:cubicBezTo>
                <a:cubicBezTo>
                  <a:pt x="12450" y="37"/>
                  <a:pt x="12174" y="8"/>
                  <a:pt x="10565" y="1"/>
                </a:cubicBezTo>
                <a:close/>
                <a:moveTo>
                  <a:pt x="12292" y="3061"/>
                </a:moveTo>
                <a:cubicBezTo>
                  <a:pt x="13745" y="3085"/>
                  <a:pt x="15087" y="3736"/>
                  <a:pt x="15976" y="4897"/>
                </a:cubicBezTo>
                <a:cubicBezTo>
                  <a:pt x="16429" y="5488"/>
                  <a:pt x="16444" y="5498"/>
                  <a:pt x="17023" y="5555"/>
                </a:cubicBezTo>
                <a:cubicBezTo>
                  <a:pt x="18362" y="5687"/>
                  <a:pt x="19385" y="6343"/>
                  <a:pt x="19984" y="7453"/>
                </a:cubicBezTo>
                <a:cubicBezTo>
                  <a:pt x="20292" y="8023"/>
                  <a:pt x="20421" y="8956"/>
                  <a:pt x="20300" y="9769"/>
                </a:cubicBezTo>
                <a:cubicBezTo>
                  <a:pt x="20166" y="10674"/>
                  <a:pt x="18204" y="12819"/>
                  <a:pt x="16970" y="13414"/>
                </a:cubicBezTo>
                <a:lnTo>
                  <a:pt x="16231" y="13774"/>
                </a:lnTo>
                <a:lnTo>
                  <a:pt x="15918" y="13411"/>
                </a:lnTo>
                <a:cubicBezTo>
                  <a:pt x="15746" y="13211"/>
                  <a:pt x="15575" y="13042"/>
                  <a:pt x="15537" y="13042"/>
                </a:cubicBezTo>
                <a:cubicBezTo>
                  <a:pt x="15499" y="13042"/>
                  <a:pt x="15222" y="13309"/>
                  <a:pt x="14924" y="13633"/>
                </a:cubicBezTo>
                <a:cubicBezTo>
                  <a:pt x="14627" y="13957"/>
                  <a:pt x="14225" y="14301"/>
                  <a:pt x="14030" y="14394"/>
                </a:cubicBezTo>
                <a:cubicBezTo>
                  <a:pt x="13834" y="14488"/>
                  <a:pt x="13434" y="14782"/>
                  <a:pt x="13142" y="15049"/>
                </a:cubicBezTo>
                <a:cubicBezTo>
                  <a:pt x="12807" y="15355"/>
                  <a:pt x="12489" y="15551"/>
                  <a:pt x="12283" y="15584"/>
                </a:cubicBezTo>
                <a:cubicBezTo>
                  <a:pt x="11201" y="15753"/>
                  <a:pt x="10812" y="15757"/>
                  <a:pt x="10753" y="15601"/>
                </a:cubicBezTo>
                <a:cubicBezTo>
                  <a:pt x="10720" y="15515"/>
                  <a:pt x="10747" y="15058"/>
                  <a:pt x="10814" y="14583"/>
                </a:cubicBezTo>
                <a:cubicBezTo>
                  <a:pt x="10921" y="13821"/>
                  <a:pt x="10977" y="13673"/>
                  <a:pt x="11283" y="13332"/>
                </a:cubicBezTo>
                <a:lnTo>
                  <a:pt x="11632" y="12945"/>
                </a:lnTo>
                <a:lnTo>
                  <a:pt x="12470" y="12945"/>
                </a:lnTo>
                <a:lnTo>
                  <a:pt x="13309" y="12945"/>
                </a:lnTo>
                <a:lnTo>
                  <a:pt x="13795" y="12470"/>
                </a:lnTo>
                <a:lnTo>
                  <a:pt x="14285" y="11995"/>
                </a:lnTo>
                <a:lnTo>
                  <a:pt x="14561" y="10044"/>
                </a:lnTo>
                <a:cubicBezTo>
                  <a:pt x="14815" y="8231"/>
                  <a:pt x="14847" y="8092"/>
                  <a:pt x="15044" y="8064"/>
                </a:cubicBezTo>
                <a:cubicBezTo>
                  <a:pt x="15191" y="8043"/>
                  <a:pt x="15275" y="7940"/>
                  <a:pt x="15317" y="7727"/>
                </a:cubicBezTo>
                <a:cubicBezTo>
                  <a:pt x="15456" y="7028"/>
                  <a:pt x="15463" y="7034"/>
                  <a:pt x="14563" y="7066"/>
                </a:cubicBezTo>
                <a:lnTo>
                  <a:pt x="13749" y="7096"/>
                </a:lnTo>
                <a:lnTo>
                  <a:pt x="13628" y="7695"/>
                </a:lnTo>
                <a:cubicBezTo>
                  <a:pt x="13562" y="8025"/>
                  <a:pt x="13412" y="9013"/>
                  <a:pt x="13291" y="9893"/>
                </a:cubicBezTo>
                <a:cubicBezTo>
                  <a:pt x="13170" y="10773"/>
                  <a:pt x="13025" y="11551"/>
                  <a:pt x="12972" y="11620"/>
                </a:cubicBezTo>
                <a:cubicBezTo>
                  <a:pt x="12830" y="11801"/>
                  <a:pt x="10332" y="11795"/>
                  <a:pt x="10263" y="11614"/>
                </a:cubicBezTo>
                <a:cubicBezTo>
                  <a:pt x="10236" y="11543"/>
                  <a:pt x="10248" y="11306"/>
                  <a:pt x="10292" y="11089"/>
                </a:cubicBezTo>
                <a:lnTo>
                  <a:pt x="10374" y="10696"/>
                </a:lnTo>
                <a:lnTo>
                  <a:pt x="10987" y="10643"/>
                </a:lnTo>
                <a:cubicBezTo>
                  <a:pt x="11561" y="10596"/>
                  <a:pt x="11633" y="10565"/>
                  <a:pt x="12098" y="10103"/>
                </a:cubicBezTo>
                <a:cubicBezTo>
                  <a:pt x="12509" y="9695"/>
                  <a:pt x="12603" y="9531"/>
                  <a:pt x="12652" y="9153"/>
                </a:cubicBezTo>
                <a:cubicBezTo>
                  <a:pt x="12685" y="8901"/>
                  <a:pt x="12735" y="8569"/>
                  <a:pt x="12764" y="8418"/>
                </a:cubicBezTo>
                <a:lnTo>
                  <a:pt x="12813" y="8146"/>
                </a:lnTo>
                <a:lnTo>
                  <a:pt x="12168" y="8146"/>
                </a:lnTo>
                <a:lnTo>
                  <a:pt x="11524" y="8146"/>
                </a:lnTo>
                <a:lnTo>
                  <a:pt x="11456" y="8689"/>
                </a:lnTo>
                <a:cubicBezTo>
                  <a:pt x="11379" y="9310"/>
                  <a:pt x="11246" y="9470"/>
                  <a:pt x="10846" y="9424"/>
                </a:cubicBezTo>
                <a:cubicBezTo>
                  <a:pt x="10520" y="9386"/>
                  <a:pt x="10512" y="9314"/>
                  <a:pt x="10741" y="7919"/>
                </a:cubicBezTo>
                <a:lnTo>
                  <a:pt x="10887" y="7045"/>
                </a:lnTo>
                <a:lnTo>
                  <a:pt x="10005" y="7045"/>
                </a:lnTo>
                <a:lnTo>
                  <a:pt x="9126" y="7045"/>
                </a:lnTo>
                <a:lnTo>
                  <a:pt x="9126" y="7320"/>
                </a:lnTo>
                <a:cubicBezTo>
                  <a:pt x="9125" y="7471"/>
                  <a:pt x="9098" y="7688"/>
                  <a:pt x="9067" y="7804"/>
                </a:cubicBezTo>
                <a:cubicBezTo>
                  <a:pt x="9025" y="7961"/>
                  <a:pt x="9064" y="8028"/>
                  <a:pt x="9219" y="8070"/>
                </a:cubicBezTo>
                <a:cubicBezTo>
                  <a:pt x="9405" y="8119"/>
                  <a:pt x="9422" y="8174"/>
                  <a:pt x="9363" y="8559"/>
                </a:cubicBezTo>
                <a:cubicBezTo>
                  <a:pt x="9237" y="9384"/>
                  <a:pt x="9188" y="9445"/>
                  <a:pt x="8639" y="9445"/>
                </a:cubicBezTo>
                <a:cubicBezTo>
                  <a:pt x="8368" y="9445"/>
                  <a:pt x="8128" y="9409"/>
                  <a:pt x="8103" y="9368"/>
                </a:cubicBezTo>
                <a:cubicBezTo>
                  <a:pt x="8037" y="9261"/>
                  <a:pt x="8537" y="6015"/>
                  <a:pt x="8639" y="5886"/>
                </a:cubicBezTo>
                <a:cubicBezTo>
                  <a:pt x="8753" y="5741"/>
                  <a:pt x="11585" y="5704"/>
                  <a:pt x="11752" y="5844"/>
                </a:cubicBezTo>
                <a:cubicBezTo>
                  <a:pt x="11841" y="5918"/>
                  <a:pt x="11854" y="6066"/>
                  <a:pt x="11796" y="6370"/>
                </a:cubicBezTo>
                <a:cubicBezTo>
                  <a:pt x="11751" y="6603"/>
                  <a:pt x="11714" y="6830"/>
                  <a:pt x="11711" y="6874"/>
                </a:cubicBezTo>
                <a:cubicBezTo>
                  <a:pt x="11709" y="6918"/>
                  <a:pt x="11986" y="6941"/>
                  <a:pt x="12327" y="6924"/>
                </a:cubicBezTo>
                <a:lnTo>
                  <a:pt x="12945" y="6895"/>
                </a:lnTo>
                <a:lnTo>
                  <a:pt x="13036" y="6272"/>
                </a:lnTo>
                <a:cubicBezTo>
                  <a:pt x="13121" y="5674"/>
                  <a:pt x="13111" y="5634"/>
                  <a:pt x="12802" y="5148"/>
                </a:cubicBezTo>
                <a:lnTo>
                  <a:pt x="12482" y="4646"/>
                </a:lnTo>
                <a:lnTo>
                  <a:pt x="10562" y="4646"/>
                </a:lnTo>
                <a:cubicBezTo>
                  <a:pt x="8636" y="4646"/>
                  <a:pt x="8380" y="4599"/>
                  <a:pt x="8630" y="4295"/>
                </a:cubicBezTo>
                <a:cubicBezTo>
                  <a:pt x="8863" y="4013"/>
                  <a:pt x="9989" y="3473"/>
                  <a:pt x="10811" y="3250"/>
                </a:cubicBezTo>
                <a:cubicBezTo>
                  <a:pt x="11307" y="3116"/>
                  <a:pt x="11807" y="3053"/>
                  <a:pt x="12292" y="3061"/>
                </a:cubicBezTo>
                <a:close/>
                <a:moveTo>
                  <a:pt x="6915" y="6166"/>
                </a:moveTo>
                <a:cubicBezTo>
                  <a:pt x="6992" y="6161"/>
                  <a:pt x="7055" y="6166"/>
                  <a:pt x="7100" y="6184"/>
                </a:cubicBezTo>
                <a:cubicBezTo>
                  <a:pt x="7260" y="6245"/>
                  <a:pt x="7260" y="6211"/>
                  <a:pt x="6933" y="8326"/>
                </a:cubicBezTo>
                <a:cubicBezTo>
                  <a:pt x="6828" y="9004"/>
                  <a:pt x="6777" y="9622"/>
                  <a:pt x="6819" y="9696"/>
                </a:cubicBezTo>
                <a:cubicBezTo>
                  <a:pt x="6860" y="9769"/>
                  <a:pt x="7065" y="10013"/>
                  <a:pt x="7273" y="10239"/>
                </a:cubicBezTo>
                <a:lnTo>
                  <a:pt x="7651" y="10649"/>
                </a:lnTo>
                <a:lnTo>
                  <a:pt x="8287" y="10584"/>
                </a:lnTo>
                <a:cubicBezTo>
                  <a:pt x="9048" y="10505"/>
                  <a:pt x="9110" y="10577"/>
                  <a:pt x="8961" y="11405"/>
                </a:cubicBezTo>
                <a:cubicBezTo>
                  <a:pt x="8872" y="11904"/>
                  <a:pt x="8884" y="11971"/>
                  <a:pt x="9120" y="12305"/>
                </a:cubicBezTo>
                <a:lnTo>
                  <a:pt x="9372" y="12665"/>
                </a:lnTo>
                <a:lnTo>
                  <a:pt x="9146" y="12851"/>
                </a:lnTo>
                <a:cubicBezTo>
                  <a:pt x="8583" y="13311"/>
                  <a:pt x="6458" y="13382"/>
                  <a:pt x="5678" y="12969"/>
                </a:cubicBezTo>
                <a:cubicBezTo>
                  <a:pt x="5445" y="12845"/>
                  <a:pt x="5097" y="12744"/>
                  <a:pt x="4910" y="12744"/>
                </a:cubicBezTo>
                <a:cubicBezTo>
                  <a:pt x="4526" y="12744"/>
                  <a:pt x="4546" y="12698"/>
                  <a:pt x="4368" y="14220"/>
                </a:cubicBezTo>
                <a:cubicBezTo>
                  <a:pt x="4315" y="14674"/>
                  <a:pt x="4212" y="15147"/>
                  <a:pt x="4142" y="15271"/>
                </a:cubicBezTo>
                <a:cubicBezTo>
                  <a:pt x="4072" y="15395"/>
                  <a:pt x="3741" y="15762"/>
                  <a:pt x="3403" y="16082"/>
                </a:cubicBezTo>
                <a:lnTo>
                  <a:pt x="2791" y="16664"/>
                </a:lnTo>
                <a:lnTo>
                  <a:pt x="2345" y="16056"/>
                </a:lnTo>
                <a:cubicBezTo>
                  <a:pt x="2101" y="15721"/>
                  <a:pt x="1824" y="15242"/>
                  <a:pt x="1730" y="14993"/>
                </a:cubicBezTo>
                <a:cubicBezTo>
                  <a:pt x="1569" y="14570"/>
                  <a:pt x="1568" y="14507"/>
                  <a:pt x="1721" y="14031"/>
                </a:cubicBezTo>
                <a:cubicBezTo>
                  <a:pt x="1811" y="13751"/>
                  <a:pt x="1885" y="13480"/>
                  <a:pt x="1885" y="13432"/>
                </a:cubicBezTo>
                <a:cubicBezTo>
                  <a:pt x="1885" y="13384"/>
                  <a:pt x="2040" y="13141"/>
                  <a:pt x="2231" y="12889"/>
                </a:cubicBezTo>
                <a:cubicBezTo>
                  <a:pt x="2473" y="12569"/>
                  <a:pt x="2580" y="12324"/>
                  <a:pt x="2580" y="12083"/>
                </a:cubicBezTo>
                <a:cubicBezTo>
                  <a:pt x="2580" y="11893"/>
                  <a:pt x="2638" y="11594"/>
                  <a:pt x="2712" y="11416"/>
                </a:cubicBezTo>
                <a:cubicBezTo>
                  <a:pt x="2844" y="11096"/>
                  <a:pt x="3489" y="10445"/>
                  <a:pt x="3673" y="10445"/>
                </a:cubicBezTo>
                <a:cubicBezTo>
                  <a:pt x="3726" y="10445"/>
                  <a:pt x="3770" y="10101"/>
                  <a:pt x="3770" y="9669"/>
                </a:cubicBezTo>
                <a:cubicBezTo>
                  <a:pt x="3770" y="9243"/>
                  <a:pt x="3809" y="8753"/>
                  <a:pt x="3858" y="8580"/>
                </a:cubicBezTo>
                <a:cubicBezTo>
                  <a:pt x="3941" y="8289"/>
                  <a:pt x="3921" y="8251"/>
                  <a:pt x="3585" y="8031"/>
                </a:cubicBezTo>
                <a:cubicBezTo>
                  <a:pt x="3036" y="7673"/>
                  <a:pt x="3104" y="7501"/>
                  <a:pt x="3817" y="7465"/>
                </a:cubicBezTo>
                <a:cubicBezTo>
                  <a:pt x="4274" y="7441"/>
                  <a:pt x="4471" y="7379"/>
                  <a:pt x="4661" y="7202"/>
                </a:cubicBezTo>
                <a:cubicBezTo>
                  <a:pt x="5153" y="6743"/>
                  <a:pt x="6377" y="6201"/>
                  <a:pt x="6915" y="6166"/>
                </a:cubicBezTo>
                <a:close/>
                <a:moveTo>
                  <a:pt x="18058" y="7890"/>
                </a:moveTo>
                <a:cubicBezTo>
                  <a:pt x="18058" y="7868"/>
                  <a:pt x="17901" y="7944"/>
                  <a:pt x="17709" y="8058"/>
                </a:cubicBezTo>
                <a:cubicBezTo>
                  <a:pt x="16947" y="8511"/>
                  <a:pt x="16372" y="9535"/>
                  <a:pt x="16674" y="9902"/>
                </a:cubicBezTo>
                <a:cubicBezTo>
                  <a:pt x="16968" y="10259"/>
                  <a:pt x="17373" y="9941"/>
                  <a:pt x="17513" y="9244"/>
                </a:cubicBezTo>
                <a:cubicBezTo>
                  <a:pt x="17551" y="9052"/>
                  <a:pt x="17690" y="8678"/>
                  <a:pt x="17820" y="8412"/>
                </a:cubicBezTo>
                <a:cubicBezTo>
                  <a:pt x="17951" y="8146"/>
                  <a:pt x="18058" y="7911"/>
                  <a:pt x="18058" y="7890"/>
                </a:cubicBezTo>
                <a:close/>
                <a:moveTo>
                  <a:pt x="8830" y="18821"/>
                </a:moveTo>
                <a:lnTo>
                  <a:pt x="8830" y="20185"/>
                </a:lnTo>
                <a:cubicBezTo>
                  <a:pt x="8830" y="21306"/>
                  <a:pt x="8855" y="21545"/>
                  <a:pt x="8973" y="21545"/>
                </a:cubicBezTo>
                <a:cubicBezTo>
                  <a:pt x="9074" y="21545"/>
                  <a:pt x="9125" y="21401"/>
                  <a:pt x="9146" y="21073"/>
                </a:cubicBezTo>
                <a:lnTo>
                  <a:pt x="9178" y="20607"/>
                </a:lnTo>
                <a:lnTo>
                  <a:pt x="9671" y="20480"/>
                </a:lnTo>
                <a:cubicBezTo>
                  <a:pt x="10235" y="20335"/>
                  <a:pt x="10418" y="20142"/>
                  <a:pt x="10418" y="19686"/>
                </a:cubicBezTo>
                <a:cubicBezTo>
                  <a:pt x="10418" y="19147"/>
                  <a:pt x="10142" y="18917"/>
                  <a:pt x="9439" y="18865"/>
                </a:cubicBezTo>
                <a:lnTo>
                  <a:pt x="8830" y="18821"/>
                </a:lnTo>
                <a:close/>
                <a:moveTo>
                  <a:pt x="7733" y="18845"/>
                </a:moveTo>
                <a:cubicBezTo>
                  <a:pt x="7580" y="18845"/>
                  <a:pt x="7462" y="19006"/>
                  <a:pt x="7241" y="19521"/>
                </a:cubicBezTo>
                <a:cubicBezTo>
                  <a:pt x="6789" y="20568"/>
                  <a:pt x="6606" y="20899"/>
                  <a:pt x="6499" y="20860"/>
                </a:cubicBezTo>
                <a:cubicBezTo>
                  <a:pt x="6445" y="20841"/>
                  <a:pt x="6237" y="20415"/>
                  <a:pt x="6039" y="19913"/>
                </a:cubicBezTo>
                <a:cubicBezTo>
                  <a:pt x="5669" y="18976"/>
                  <a:pt x="5503" y="18765"/>
                  <a:pt x="5221" y="18874"/>
                </a:cubicBezTo>
                <a:cubicBezTo>
                  <a:pt x="5082" y="18928"/>
                  <a:pt x="5060" y="19126"/>
                  <a:pt x="5060" y="20241"/>
                </a:cubicBezTo>
                <a:cubicBezTo>
                  <a:pt x="5060" y="21319"/>
                  <a:pt x="5083" y="21545"/>
                  <a:pt x="5203" y="21545"/>
                </a:cubicBezTo>
                <a:cubicBezTo>
                  <a:pt x="5319" y="21545"/>
                  <a:pt x="5354" y="21344"/>
                  <a:pt x="5376" y="20545"/>
                </a:cubicBezTo>
                <a:cubicBezTo>
                  <a:pt x="5392" y="19994"/>
                  <a:pt x="5446" y="19534"/>
                  <a:pt x="5494" y="19521"/>
                </a:cubicBezTo>
                <a:cubicBezTo>
                  <a:pt x="5541" y="19507"/>
                  <a:pt x="5762" y="19958"/>
                  <a:pt x="5983" y="20524"/>
                </a:cubicBezTo>
                <a:cubicBezTo>
                  <a:pt x="6266" y="21248"/>
                  <a:pt x="6428" y="21542"/>
                  <a:pt x="6531" y="21522"/>
                </a:cubicBezTo>
                <a:cubicBezTo>
                  <a:pt x="6614" y="21505"/>
                  <a:pt x="6856" y="21054"/>
                  <a:pt x="7082" y="20497"/>
                </a:cubicBezTo>
                <a:cubicBezTo>
                  <a:pt x="7305" y="19949"/>
                  <a:pt x="7535" y="19499"/>
                  <a:pt x="7590" y="19497"/>
                </a:cubicBezTo>
                <a:cubicBezTo>
                  <a:pt x="7648" y="19495"/>
                  <a:pt x="7699" y="19922"/>
                  <a:pt x="7716" y="20527"/>
                </a:cubicBezTo>
                <a:cubicBezTo>
                  <a:pt x="7736" y="21282"/>
                  <a:pt x="7777" y="21548"/>
                  <a:pt x="7865" y="21519"/>
                </a:cubicBezTo>
                <a:cubicBezTo>
                  <a:pt x="7947" y="21491"/>
                  <a:pt x="7995" y="21131"/>
                  <a:pt x="8015" y="20385"/>
                </a:cubicBezTo>
                <a:cubicBezTo>
                  <a:pt x="8049" y="19087"/>
                  <a:pt x="8006" y="18845"/>
                  <a:pt x="7733" y="18845"/>
                </a:cubicBezTo>
                <a:close/>
                <a:moveTo>
                  <a:pt x="14728" y="18857"/>
                </a:moveTo>
                <a:cubicBezTo>
                  <a:pt x="14626" y="18848"/>
                  <a:pt x="14516" y="18851"/>
                  <a:pt x="14408" y="18865"/>
                </a:cubicBezTo>
                <a:cubicBezTo>
                  <a:pt x="14264" y="18885"/>
                  <a:pt x="14123" y="18924"/>
                  <a:pt x="13998" y="18989"/>
                </a:cubicBezTo>
                <a:cubicBezTo>
                  <a:pt x="13688" y="19151"/>
                  <a:pt x="13394" y="19763"/>
                  <a:pt x="13394" y="20250"/>
                </a:cubicBezTo>
                <a:cubicBezTo>
                  <a:pt x="13394" y="20630"/>
                  <a:pt x="13643" y="21234"/>
                  <a:pt x="13869" y="21406"/>
                </a:cubicBezTo>
                <a:cubicBezTo>
                  <a:pt x="14114" y="21594"/>
                  <a:pt x="15024" y="21584"/>
                  <a:pt x="15182" y="21392"/>
                </a:cubicBezTo>
                <a:cubicBezTo>
                  <a:pt x="15360" y="21176"/>
                  <a:pt x="15265" y="21130"/>
                  <a:pt x="14918" y="21262"/>
                </a:cubicBezTo>
                <a:cubicBezTo>
                  <a:pt x="14212" y="21530"/>
                  <a:pt x="13647" y="20983"/>
                  <a:pt x="13722" y="20102"/>
                </a:cubicBezTo>
                <a:cubicBezTo>
                  <a:pt x="13756" y="19703"/>
                  <a:pt x="13825" y="19552"/>
                  <a:pt x="14077" y="19326"/>
                </a:cubicBezTo>
                <a:cubicBezTo>
                  <a:pt x="14434" y="19004"/>
                  <a:pt x="14576" y="18983"/>
                  <a:pt x="14986" y="19196"/>
                </a:cubicBezTo>
                <a:cubicBezTo>
                  <a:pt x="15243" y="19330"/>
                  <a:pt x="15279" y="19330"/>
                  <a:pt x="15279" y="19199"/>
                </a:cubicBezTo>
                <a:cubicBezTo>
                  <a:pt x="15279" y="19005"/>
                  <a:pt x="15033" y="18882"/>
                  <a:pt x="14728" y="18857"/>
                </a:cubicBezTo>
                <a:close/>
                <a:moveTo>
                  <a:pt x="11884" y="18859"/>
                </a:moveTo>
                <a:cubicBezTo>
                  <a:pt x="11712" y="18870"/>
                  <a:pt x="11535" y="19322"/>
                  <a:pt x="11216" y="20220"/>
                </a:cubicBezTo>
                <a:cubicBezTo>
                  <a:pt x="10882" y="21157"/>
                  <a:pt x="10782" y="21545"/>
                  <a:pt x="10876" y="21545"/>
                </a:cubicBezTo>
                <a:cubicBezTo>
                  <a:pt x="10949" y="21545"/>
                  <a:pt x="11076" y="21386"/>
                  <a:pt x="11157" y="21191"/>
                </a:cubicBezTo>
                <a:cubicBezTo>
                  <a:pt x="11304" y="20836"/>
                  <a:pt x="11305" y="20833"/>
                  <a:pt x="11878" y="20863"/>
                </a:cubicBezTo>
                <a:cubicBezTo>
                  <a:pt x="12419" y="20892"/>
                  <a:pt x="12460" y="20914"/>
                  <a:pt x="12594" y="21221"/>
                </a:cubicBezTo>
                <a:cubicBezTo>
                  <a:pt x="12672" y="21399"/>
                  <a:pt x="12794" y="21545"/>
                  <a:pt x="12866" y="21545"/>
                </a:cubicBezTo>
                <a:cubicBezTo>
                  <a:pt x="12938" y="21545"/>
                  <a:pt x="12998" y="21519"/>
                  <a:pt x="12998" y="21489"/>
                </a:cubicBezTo>
                <a:cubicBezTo>
                  <a:pt x="12998" y="21459"/>
                  <a:pt x="12788" y="20850"/>
                  <a:pt x="12532" y="20134"/>
                </a:cubicBezTo>
                <a:cubicBezTo>
                  <a:pt x="12225" y="19276"/>
                  <a:pt x="12057" y="18848"/>
                  <a:pt x="11884" y="18859"/>
                </a:cubicBezTo>
                <a:close/>
                <a:moveTo>
                  <a:pt x="4142" y="18868"/>
                </a:moveTo>
                <a:cubicBezTo>
                  <a:pt x="4053" y="18898"/>
                  <a:pt x="4010" y="19282"/>
                  <a:pt x="3990" y="20226"/>
                </a:cubicBezTo>
                <a:cubicBezTo>
                  <a:pt x="3966" y="21353"/>
                  <a:pt x="3983" y="21545"/>
                  <a:pt x="4113" y="21545"/>
                </a:cubicBezTo>
                <a:cubicBezTo>
                  <a:pt x="4242" y="21545"/>
                  <a:pt x="4265" y="21337"/>
                  <a:pt x="4265" y="20185"/>
                </a:cubicBezTo>
                <a:cubicBezTo>
                  <a:pt x="4265" y="19142"/>
                  <a:pt x="4237" y="18836"/>
                  <a:pt x="4142" y="18868"/>
                </a:cubicBezTo>
                <a:close/>
                <a:moveTo>
                  <a:pt x="16519" y="18868"/>
                </a:moveTo>
                <a:cubicBezTo>
                  <a:pt x="15562" y="18897"/>
                  <a:pt x="15240" y="19049"/>
                  <a:pt x="15944" y="19143"/>
                </a:cubicBezTo>
                <a:lnTo>
                  <a:pt x="16322" y="19196"/>
                </a:lnTo>
                <a:lnTo>
                  <a:pt x="16349" y="20371"/>
                </a:lnTo>
                <a:cubicBezTo>
                  <a:pt x="16371" y="21312"/>
                  <a:pt x="16405" y="21545"/>
                  <a:pt x="16519" y="21545"/>
                </a:cubicBezTo>
                <a:cubicBezTo>
                  <a:pt x="16633" y="21545"/>
                  <a:pt x="16669" y="21312"/>
                  <a:pt x="16692" y="20371"/>
                </a:cubicBezTo>
                <a:lnTo>
                  <a:pt x="16718" y="19196"/>
                </a:lnTo>
                <a:lnTo>
                  <a:pt x="17090" y="19163"/>
                </a:lnTo>
                <a:cubicBezTo>
                  <a:pt x="17338" y="19143"/>
                  <a:pt x="17463" y="19082"/>
                  <a:pt x="17463" y="18983"/>
                </a:cubicBezTo>
                <a:cubicBezTo>
                  <a:pt x="17463" y="18862"/>
                  <a:pt x="17297" y="18845"/>
                  <a:pt x="16519" y="18868"/>
                </a:cubicBezTo>
                <a:close/>
              </a:path>
            </a:pathLst>
          </a:custGeom>
          <a:ln w="12700">
            <a:miter lim="400000"/>
          </a:ln>
        </p:spPr>
      </p:pic>
      <p:sp>
        <p:nvSpPr>
          <p:cNvPr id="189" name="Line"/>
          <p:cNvSpPr/>
          <p:nvPr/>
        </p:nvSpPr>
        <p:spPr>
          <a:xfrm flipV="1">
            <a:off x="5056793" y="5418389"/>
            <a:ext cx="1" cy="3183685"/>
          </a:xfrm>
          <a:prstGeom prst="line">
            <a:avLst/>
          </a:prstGeom>
          <a:ln w="25400">
            <a:solidFill>
              <a:srgbClr val="DEDFE0"/>
            </a:solidFill>
          </a:ln>
          <a:effectLst>
            <a:outerShdw sx="100000" sy="100000" kx="0" ky="0" algn="b" rotWithShape="0" blurRad="25400" dist="0" dir="5400000">
              <a:srgbClr val="000000">
                <a:alpha val="38000"/>
              </a:srgbClr>
            </a:outerShdw>
          </a:effectLst>
        </p:spPr>
        <p:txBody>
          <a:bodyPr lIns="91440" tIns="91440" rIns="91440" bIns="91440"/>
          <a:lstStyle/>
          <a:p>
            <a:pPr algn="l" defTabSz="1828800">
              <a:defRPr sz="3200">
                <a:solidFill>
                  <a:srgbClr val="FFFFFF"/>
                </a:solidFill>
                <a:latin typeface="Tahoma"/>
                <a:ea typeface="Tahoma"/>
                <a:cs typeface="Tahoma"/>
                <a:sym typeface="Tahoma"/>
              </a:defRPr>
            </a:pPr>
          </a:p>
        </p:txBody>
      </p:sp>
      <p:sp>
        <p:nvSpPr>
          <p:cNvPr id="190" name="4• 26 • 2024"/>
          <p:cNvSpPr txBox="1"/>
          <p:nvPr/>
        </p:nvSpPr>
        <p:spPr>
          <a:xfrm>
            <a:off x="11036928" y="3450340"/>
            <a:ext cx="2602051" cy="649479"/>
          </a:xfrm>
          <a:prstGeom prst="rect">
            <a:avLst/>
          </a:prstGeom>
          <a:ln w="25400">
            <a:solidFill>
              <a:srgbClr val="FFFFFF"/>
            </a:solidFill>
            <a:miter/>
          </a:ln>
          <a:extLst>
            <a:ext uri="{C572A759-6A51-4108-AA02-DFA0A04FC94B}">
              <ma14:wrappingTextBoxFlag xmlns:ma14="http://schemas.microsoft.com/office/mac/drawingml/2011/main" val="1"/>
            </a:ext>
          </a:extLst>
        </p:spPr>
        <p:txBody>
          <a:bodyPr lIns="91440" tIns="91440" rIns="91440" bIns="91440">
            <a:spAutoFit/>
          </a:bodyPr>
          <a:lstStyle>
            <a:lvl1pPr defTabSz="914400">
              <a:spcBef>
                <a:spcPts val="2000"/>
              </a:spcBef>
              <a:defRPr sz="2600">
                <a:solidFill>
                  <a:srgbClr val="A7A7A7"/>
                </a:solidFill>
                <a:latin typeface="Graphik Compact Regular"/>
                <a:ea typeface="Graphik Compact Regular"/>
                <a:cs typeface="Graphik Compact Regular"/>
                <a:sym typeface="Graphik Compact Regular"/>
              </a:defRPr>
            </a:lvl1pPr>
          </a:lstStyle>
          <a:p>
            <a:pPr/>
            <a:r>
              <a:t>4• 26 • 2024</a:t>
            </a:r>
          </a:p>
        </p:txBody>
      </p:sp>
      <p:sp>
        <p:nvSpPr>
          <p:cNvPr id="191" name="Ethan Ayari"/>
          <p:cNvSpPr txBox="1"/>
          <p:nvPr/>
        </p:nvSpPr>
        <p:spPr>
          <a:xfrm>
            <a:off x="10626603" y="4369704"/>
            <a:ext cx="3422702" cy="974853"/>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914400">
              <a:spcBef>
                <a:spcPts val="2000"/>
              </a:spcBef>
              <a:defRPr cap="all" sz="4400">
                <a:solidFill>
                  <a:srgbClr val="FFFFFF"/>
                </a:solidFill>
                <a:latin typeface="Graphik Compact Bold"/>
                <a:ea typeface="Graphik Compact Bold"/>
                <a:cs typeface="Graphik Compact Bold"/>
                <a:sym typeface="Graphik Compact Bold"/>
              </a:defRPr>
            </a:lvl1pPr>
          </a:lstStyle>
          <a:p>
            <a:pPr/>
            <a:r>
              <a:t>Ethan Ayari</a:t>
            </a:r>
          </a:p>
        </p:txBody>
      </p:sp>
      <p:sp>
        <p:nvSpPr>
          <p:cNvPr id="192" name="Line"/>
          <p:cNvSpPr/>
          <p:nvPr/>
        </p:nvSpPr>
        <p:spPr>
          <a:xfrm flipV="1">
            <a:off x="23213230" y="5483422"/>
            <a:ext cx="1" cy="2597686"/>
          </a:xfrm>
          <a:prstGeom prst="line">
            <a:avLst/>
          </a:prstGeom>
          <a:ln w="63500">
            <a:solidFill>
              <a:srgbClr val="FFFFFF"/>
            </a:solidFill>
            <a:miter/>
          </a:ln>
        </p:spPr>
        <p:txBody>
          <a:bodyPr lIns="243839" tIns="243839" rIns="243839" bIns="243839"/>
          <a:lstStyle/>
          <a:p>
            <a:pPr algn="l" defTabSz="4876800">
              <a:defRPr sz="9600">
                <a:solidFill>
                  <a:srgbClr val="3C3C3C"/>
                </a:solidFill>
                <a:latin typeface="Helvetica"/>
                <a:ea typeface="Helvetica"/>
                <a:cs typeface="Helvetica"/>
                <a:sym typeface="Helvetica"/>
              </a:defRPr>
            </a:pPr>
          </a:p>
        </p:txBody>
      </p:sp>
      <p:sp>
        <p:nvSpPr>
          <p:cNvPr id="1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Screenshot 2024-04-26 at 7.27.05 AM.png" descr="Screenshot 2024-04-26 at 7.27.05 AM.png"/>
          <p:cNvPicPr>
            <a:picLocks noChangeAspect="1"/>
          </p:cNvPicPr>
          <p:nvPr/>
        </p:nvPicPr>
        <p:blipFill>
          <a:blip r:embed="rId2">
            <a:extLst/>
          </a:blip>
          <a:stretch>
            <a:fillRect/>
          </a:stretch>
        </p:blipFill>
        <p:spPr>
          <a:xfrm>
            <a:off x="1931885" y="2736663"/>
            <a:ext cx="20520230" cy="8340569"/>
          </a:xfrm>
          <a:prstGeom prst="rect">
            <a:avLst/>
          </a:prstGeom>
          <a:ln w="12700">
            <a:miter lim="400000"/>
          </a:ln>
        </p:spPr>
      </p:pic>
      <p:sp>
        <p:nvSpPr>
          <p:cNvPr id="255"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56" name="Google Shape;187;p20"/>
          <p:cNvSpPr txBox="1"/>
          <p:nvPr>
            <p:ph type="title"/>
          </p:nvPr>
        </p:nvSpPr>
        <p:spPr>
          <a:xfrm>
            <a:off x="1148366" y="702012"/>
            <a:ext cx="21791810" cy="1629772"/>
          </a:xfrm>
          <a:prstGeom prst="rect">
            <a:avLst/>
          </a:prstGeom>
        </p:spPr>
        <p:txBody>
          <a:bodyPr/>
          <a:lstStyle>
            <a:lvl1pPr>
              <a:defRPr sz="5600"/>
            </a:lvl1pPr>
          </a:lstStyle>
          <a:p>
            <a:pPr/>
            <a:r>
              <a:t>8. The lunar dust experiment</a:t>
            </a:r>
          </a:p>
        </p:txBody>
      </p:sp>
      <p:sp>
        <p:nvSpPr>
          <p:cNvPr id="257" name="Line"/>
          <p:cNvSpPr/>
          <p:nvPr/>
        </p:nvSpPr>
        <p:spPr>
          <a:xfrm flipV="1">
            <a:off x="23362916" y="288625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sp>
        <p:nvSpPr>
          <p:cNvPr id="259" name="NASA’s Lunar Atmosphere and Dust Environment Explorer LADEE mission was launched on September 6, 2013; and it reached lunar orbit a month later on October 6, 2013."/>
          <p:cNvSpPr txBox="1"/>
          <p:nvPr/>
        </p:nvSpPr>
        <p:spPr>
          <a:xfrm>
            <a:off x="3026094" y="11440437"/>
            <a:ext cx="19625464" cy="135712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457200">
              <a:spcBef>
                <a:spcPts val="1200"/>
              </a:spcBef>
              <a:defRPr sz="3400">
                <a:solidFill>
                  <a:srgbClr val="000000"/>
                </a:solidFill>
                <a:latin typeface="Graphik"/>
                <a:ea typeface="Graphik"/>
                <a:cs typeface="Graphik"/>
                <a:sym typeface="Graphik"/>
              </a:defRPr>
            </a:lvl1pPr>
          </a:lstStyle>
          <a:p>
            <a:pPr/>
            <a:r>
              <a:t>NASA’s Lunar Atmosphere and Dust Environment Explorer LADEE mission was launched on September 6, 2013; and it reached lunar orbit a month later on October 6, 2013.</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61"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62" name="Google Shape;187;p20"/>
          <p:cNvSpPr txBox="1"/>
          <p:nvPr>
            <p:ph type="title"/>
          </p:nvPr>
        </p:nvSpPr>
        <p:spPr>
          <a:xfrm>
            <a:off x="1148366" y="702012"/>
            <a:ext cx="21791810" cy="1629772"/>
          </a:xfrm>
          <a:prstGeom prst="rect">
            <a:avLst/>
          </a:prstGeom>
        </p:spPr>
        <p:txBody>
          <a:bodyPr/>
          <a:lstStyle>
            <a:lvl1pPr>
              <a:defRPr sz="5600"/>
            </a:lvl1pPr>
          </a:lstStyle>
          <a:p>
            <a:pPr/>
            <a:r>
              <a:t>9. My mission (IMAP)</a:t>
            </a:r>
          </a:p>
        </p:txBody>
      </p:sp>
      <p:sp>
        <p:nvSpPr>
          <p:cNvPr id="263" name="Line"/>
          <p:cNvSpPr/>
          <p:nvPr/>
        </p:nvSpPr>
        <p:spPr>
          <a:xfrm flipV="1">
            <a:off x="19213576" y="2762659"/>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64" name="Slide Number"/>
          <p:cNvSpPr txBox="1"/>
          <p:nvPr>
            <p:ph type="sldNum" sz="quarter" idx="2"/>
          </p:nvPr>
        </p:nvSpPr>
        <p:spPr>
          <a:xfrm>
            <a:off x="23335880" y="12519395"/>
            <a:ext cx="7205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sp>
        <p:nvSpPr>
          <p:cNvPr id="265" name="https://youtu.be/RYf99iiwdPg…"/>
          <p:cNvSpPr txBox="1"/>
          <p:nvPr/>
        </p:nvSpPr>
        <p:spPr>
          <a:xfrm>
            <a:off x="1621020" y="4450780"/>
            <a:ext cx="8065059" cy="272424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marL="431800" indent="-431800" algn="l" defTabSz="2438400">
              <a:lnSpc>
                <a:spcPct val="115000"/>
              </a:lnSpc>
              <a:buSzPct val="123000"/>
              <a:buChar char="•"/>
              <a:defRPr sz="3400">
                <a:solidFill>
                  <a:srgbClr val="535353"/>
                </a:solidFill>
                <a:latin typeface="Graphik"/>
                <a:ea typeface="Graphik"/>
                <a:cs typeface="Graphik"/>
                <a:sym typeface="Graphik"/>
              </a:defRPr>
            </a:pPr>
            <a:r>
              <a:rPr u="sng">
                <a:hlinkClick r:id="rId2" invalidUrl="" action="" tgtFrame="" tooltip="" history="1" highlightClick="0" endSnd="0"/>
              </a:rPr>
              <a:t>https://youtu.be/RYf99iiwdPg</a:t>
            </a:r>
          </a:p>
          <a:p>
            <a:pPr marL="431800" indent="-431800" algn="l" defTabSz="2438400">
              <a:lnSpc>
                <a:spcPct val="115000"/>
              </a:lnSpc>
              <a:buSzPct val="123000"/>
              <a:buChar char="•"/>
              <a:defRPr sz="3400">
                <a:solidFill>
                  <a:srgbClr val="535353"/>
                </a:solidFill>
                <a:latin typeface="Graphik"/>
                <a:ea typeface="Graphik"/>
                <a:cs typeface="Graphik"/>
                <a:sym typeface="Graphik"/>
              </a:defRPr>
            </a:pPr>
            <a:r>
              <a:rPr u="sng">
                <a:hlinkClick r:id="rId3" invalidUrl="" action="" tgtFrame="" tooltip="" history="1" highlightClick="0" endSnd="0"/>
              </a:rPr>
              <a:t>https://www.colorado.edu/today/2024/01/11/new-instrument-capture-stardust-part-nasa-mission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0" name="Group"/>
          <p:cNvGrpSpPr/>
          <p:nvPr/>
        </p:nvGrpSpPr>
        <p:grpSpPr>
          <a:xfrm>
            <a:off x="2822585" y="909536"/>
            <a:ext cx="13359549" cy="10843815"/>
            <a:chOff x="0" y="0"/>
            <a:chExt cx="13359547" cy="10843814"/>
          </a:xfrm>
        </p:grpSpPr>
        <p:pic>
          <p:nvPicPr>
            <p:cNvPr id="267" name="Image" descr="Image"/>
            <p:cNvPicPr>
              <a:picLocks noChangeAspect="1"/>
            </p:cNvPicPr>
            <p:nvPr/>
          </p:nvPicPr>
          <p:blipFill>
            <a:blip r:embed="rId2">
              <a:alphaModFix amt="36529"/>
              <a:extLst/>
            </a:blip>
            <a:srcRect l="5630" t="13138" r="48440" b="22412"/>
            <a:stretch>
              <a:fillRect/>
            </a:stretch>
          </p:blipFill>
          <p:spPr>
            <a:xfrm>
              <a:off x="0" y="0"/>
              <a:ext cx="8162698" cy="8590709"/>
            </a:xfrm>
            <a:prstGeom prst="rect">
              <a:avLst/>
            </a:prstGeom>
            <a:ln w="12700" cap="flat">
              <a:noFill/>
              <a:miter lim="400000"/>
            </a:ln>
            <a:effectLst/>
          </p:spPr>
        </p:pic>
        <p:pic>
          <p:nvPicPr>
            <p:cNvPr id="268" name="Picture 13" descr="Picture 13"/>
            <p:cNvPicPr>
              <a:picLocks noChangeAspect="1"/>
            </p:cNvPicPr>
            <p:nvPr/>
          </p:nvPicPr>
          <p:blipFill>
            <a:blip r:embed="rId3">
              <a:extLst/>
            </a:blip>
            <a:srcRect l="0" t="7332" r="0" b="2418"/>
            <a:stretch>
              <a:fillRect/>
            </a:stretch>
          </p:blipFill>
          <p:spPr>
            <a:xfrm>
              <a:off x="9233118" y="3998651"/>
              <a:ext cx="4126430" cy="6251229"/>
            </a:xfrm>
            <a:prstGeom prst="rect">
              <a:avLst/>
            </a:prstGeom>
            <a:ln w="12700" cap="flat">
              <a:noFill/>
              <a:miter lim="400000"/>
            </a:ln>
            <a:effectLst/>
          </p:spPr>
        </p:pic>
        <p:grpSp>
          <p:nvGrpSpPr>
            <p:cNvPr id="271" name="TextBox 11"/>
            <p:cNvGrpSpPr/>
            <p:nvPr/>
          </p:nvGrpSpPr>
          <p:grpSpPr>
            <a:xfrm>
              <a:off x="1129681" y="1109174"/>
              <a:ext cx="2924207" cy="599187"/>
              <a:chOff x="0" y="0"/>
              <a:chExt cx="2924206" cy="599186"/>
            </a:xfrm>
          </p:grpSpPr>
          <p:sp>
            <p:nvSpPr>
              <p:cNvPr id="269" name="Rectangle"/>
              <p:cNvSpPr/>
              <p:nvPr/>
            </p:nvSpPr>
            <p:spPr>
              <a:xfrm>
                <a:off x="0" y="26504"/>
                <a:ext cx="2924207" cy="546178"/>
              </a:xfrm>
              <a:prstGeom prst="rect">
                <a:avLst/>
              </a:prstGeom>
              <a:solidFill>
                <a:srgbClr val="FFFFFF">
                  <a:alpha val="80136"/>
                </a:srgbClr>
              </a:solidFill>
              <a:ln w="12700" cap="flat">
                <a:noFill/>
                <a:miter lim="400000"/>
              </a:ln>
              <a:effectLst/>
            </p:spPr>
            <p:txBody>
              <a:bodyPr wrap="square" lIns="45718" tIns="45718" rIns="45718" bIns="45718" numCol="1" anchor="ctr">
                <a:normAutofit fontScale="100000" lnSpcReduction="0"/>
              </a:bodyPr>
              <a:lstStyle/>
              <a:p>
                <a:pPr defTabSz="457200">
                  <a:defRPr b="1" sz="1300">
                    <a:solidFill>
                      <a:srgbClr val="000000"/>
                    </a:solidFill>
                    <a:latin typeface="Arial"/>
                    <a:ea typeface="Arial"/>
                    <a:cs typeface="Arial"/>
                    <a:sym typeface="Arial"/>
                  </a:defRPr>
                </a:pPr>
              </a:p>
            </p:txBody>
          </p:sp>
          <p:sp>
            <p:nvSpPr>
              <p:cNvPr id="270" name="Incoming Dust"/>
              <p:cNvSpPr txBox="1"/>
              <p:nvPr/>
            </p:nvSpPr>
            <p:spPr>
              <a:xfrm>
                <a:off x="0" y="0"/>
                <a:ext cx="2924207" cy="5991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defTabSz="457200">
                  <a:defRPr b="1" sz="1300">
                    <a:solidFill>
                      <a:srgbClr val="000000"/>
                    </a:solidFill>
                    <a:latin typeface="Arial"/>
                    <a:ea typeface="Arial"/>
                    <a:cs typeface="Arial"/>
                    <a:sym typeface="Arial"/>
                  </a:defRPr>
                </a:lvl1pPr>
              </a:lstStyle>
              <a:p>
                <a:pPr/>
                <a:r>
                  <a:t>Incoming Dust</a:t>
                </a:r>
              </a:p>
            </p:txBody>
          </p:sp>
        </p:grpSp>
        <p:sp>
          <p:nvSpPr>
            <p:cNvPr id="272" name="Triangle 17"/>
            <p:cNvSpPr/>
            <p:nvPr/>
          </p:nvSpPr>
          <p:spPr>
            <a:xfrm rot="5400000">
              <a:off x="7874736" y="5449070"/>
              <a:ext cx="577828" cy="426362"/>
            </a:xfrm>
            <a:prstGeom prst="triangle">
              <a:avLst/>
            </a:prstGeom>
            <a:solidFill>
              <a:srgbClr val="EE7522"/>
            </a:solidFill>
            <a:ln w="12700" cap="flat">
              <a:solidFill>
                <a:srgbClr val="EE7522"/>
              </a:solidFill>
              <a:prstDash val="solid"/>
              <a:miter lim="800000"/>
            </a:ln>
            <a:effectLst/>
          </p:spPr>
          <p:txBody>
            <a:bodyPr wrap="square" lIns="45718" tIns="45718" rIns="45718" bIns="45718" numCol="1" anchor="ctr">
              <a:normAutofit fontScale="100000" lnSpcReduction="0"/>
            </a:bodyPr>
            <a:lstStyle/>
            <a:p>
              <a:pPr defTabSz="457200">
                <a:defRPr sz="1300">
                  <a:solidFill>
                    <a:srgbClr val="FFFFFF"/>
                  </a:solidFill>
                  <a:latin typeface="Arial"/>
                  <a:ea typeface="Arial"/>
                  <a:cs typeface="Arial"/>
                  <a:sym typeface="Arial"/>
                </a:defRPr>
              </a:pPr>
            </a:p>
          </p:txBody>
        </p:sp>
        <p:sp>
          <p:nvSpPr>
            <p:cNvPr id="273" name="Straight Connector 18"/>
            <p:cNvSpPr/>
            <p:nvPr/>
          </p:nvSpPr>
          <p:spPr>
            <a:xfrm flipH="1">
              <a:off x="8376832" y="5664523"/>
              <a:ext cx="800251" cy="3"/>
            </a:xfrm>
            <a:prstGeom prst="line">
              <a:avLst/>
            </a:prstGeom>
            <a:noFill/>
            <a:ln w="15875" cap="flat">
              <a:solidFill>
                <a:srgbClr val="EE7522"/>
              </a:solidFill>
              <a:prstDash val="solid"/>
              <a:miter lim="800000"/>
              <a:headEnd type="triangle" w="med" len="med"/>
            </a:ln>
            <a:effectLst/>
          </p:spPr>
          <p:txBody>
            <a:bodyPr wrap="square" lIns="45718" tIns="45718" rIns="45718" bIns="45718" numCol="1" anchor="t">
              <a:noAutofit/>
            </a:bodyPr>
            <a:lstStyle/>
            <a:p>
              <a:pPr algn="l" defTabSz="914400">
                <a:defRPr sz="1800">
                  <a:solidFill>
                    <a:srgbClr val="000000"/>
                  </a:solidFill>
                  <a:latin typeface="Helvetica"/>
                  <a:ea typeface="Helvetica"/>
                  <a:cs typeface="Helvetica"/>
                  <a:sym typeface="Helvetica"/>
                </a:defRPr>
              </a:pPr>
            </a:p>
          </p:txBody>
        </p:sp>
        <p:sp>
          <p:nvSpPr>
            <p:cNvPr id="274" name="Triangle 19"/>
            <p:cNvSpPr/>
            <p:nvPr/>
          </p:nvSpPr>
          <p:spPr>
            <a:xfrm rot="5400000">
              <a:off x="7836402" y="7504549"/>
              <a:ext cx="577826" cy="426361"/>
            </a:xfrm>
            <a:prstGeom prst="triangle">
              <a:avLst/>
            </a:prstGeom>
            <a:solidFill>
              <a:srgbClr val="EE7522"/>
            </a:solidFill>
            <a:ln w="12700" cap="flat">
              <a:noFill/>
              <a:miter lim="400000"/>
            </a:ln>
            <a:effectLst/>
          </p:spPr>
          <p:txBody>
            <a:bodyPr wrap="square" lIns="45718" tIns="45718" rIns="45718" bIns="45718" numCol="1" anchor="ctr">
              <a:normAutofit fontScale="100000" lnSpcReduction="0"/>
            </a:bodyPr>
            <a:lstStyle/>
            <a:p>
              <a:pPr defTabSz="457200">
                <a:defRPr sz="1300">
                  <a:solidFill>
                    <a:srgbClr val="FFFFFF"/>
                  </a:solidFill>
                  <a:latin typeface="Arial"/>
                  <a:ea typeface="Arial"/>
                  <a:cs typeface="Arial"/>
                  <a:sym typeface="Arial"/>
                </a:defRPr>
              </a:pPr>
            </a:p>
          </p:txBody>
        </p:sp>
        <p:sp>
          <p:nvSpPr>
            <p:cNvPr id="275" name="Triangle 21"/>
            <p:cNvSpPr/>
            <p:nvPr/>
          </p:nvSpPr>
          <p:spPr>
            <a:xfrm rot="5400000">
              <a:off x="7835398" y="9498185"/>
              <a:ext cx="577827" cy="426364"/>
            </a:xfrm>
            <a:prstGeom prst="triangle">
              <a:avLst/>
            </a:prstGeom>
            <a:solidFill>
              <a:srgbClr val="EE7522"/>
            </a:solidFill>
            <a:ln w="12700" cap="flat">
              <a:noFill/>
              <a:miter lim="400000"/>
            </a:ln>
            <a:effectLst/>
          </p:spPr>
          <p:txBody>
            <a:bodyPr wrap="square" lIns="45718" tIns="45718" rIns="45718" bIns="45718" numCol="1" anchor="ctr">
              <a:normAutofit fontScale="100000" lnSpcReduction="0"/>
            </a:bodyPr>
            <a:lstStyle/>
            <a:p>
              <a:pPr defTabSz="457200">
                <a:defRPr sz="1300">
                  <a:solidFill>
                    <a:srgbClr val="FFFFFF"/>
                  </a:solidFill>
                  <a:latin typeface="Arial"/>
                  <a:ea typeface="Arial"/>
                  <a:cs typeface="Arial"/>
                  <a:sym typeface="Arial"/>
                </a:defRPr>
              </a:pPr>
            </a:p>
          </p:txBody>
        </p:sp>
        <p:sp>
          <p:nvSpPr>
            <p:cNvPr id="276" name="Straight Connector 22"/>
            <p:cNvSpPr/>
            <p:nvPr/>
          </p:nvSpPr>
          <p:spPr>
            <a:xfrm flipH="1">
              <a:off x="8305714" y="9711365"/>
              <a:ext cx="800252" cy="3"/>
            </a:xfrm>
            <a:prstGeom prst="line">
              <a:avLst/>
            </a:prstGeom>
            <a:noFill/>
            <a:ln w="15875" cap="flat">
              <a:solidFill>
                <a:srgbClr val="EE7522"/>
              </a:solidFill>
              <a:prstDash val="solid"/>
              <a:miter lim="800000"/>
              <a:headEnd type="triangle" w="med" len="med"/>
            </a:ln>
            <a:effectLst/>
          </p:spPr>
          <p:txBody>
            <a:bodyPr wrap="square" lIns="45718" tIns="45718" rIns="45718" bIns="45718" numCol="1" anchor="t">
              <a:noAutofit/>
            </a:bodyPr>
            <a:lstStyle/>
            <a:p>
              <a:pPr algn="l" defTabSz="914400">
                <a:defRPr sz="1800">
                  <a:solidFill>
                    <a:srgbClr val="000000"/>
                  </a:solidFill>
                  <a:latin typeface="Helvetica"/>
                  <a:ea typeface="Helvetica"/>
                  <a:cs typeface="Helvetica"/>
                  <a:sym typeface="Helvetica"/>
                </a:defRPr>
              </a:pPr>
            </a:p>
          </p:txBody>
        </p:sp>
        <p:sp>
          <p:nvSpPr>
            <p:cNvPr id="277" name="Elbow Connector 23"/>
            <p:cNvSpPr/>
            <p:nvPr/>
          </p:nvSpPr>
          <p:spPr>
            <a:xfrm rot="10800000">
              <a:off x="4107772" y="7428450"/>
              <a:ext cx="3842698" cy="2308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21574" y="21600"/>
                  </a:lnTo>
                </a:path>
              </a:pathLst>
            </a:custGeom>
            <a:noFill/>
            <a:ln w="15875" cap="flat">
              <a:solidFill>
                <a:srgbClr val="EE7522"/>
              </a:solidFill>
              <a:prstDash val="solid"/>
              <a:miter lim="800000"/>
              <a:tailEnd type="triangle" w="med" len="med"/>
            </a:ln>
            <a:effectLst/>
          </p:spPr>
          <p:txBody>
            <a:bodyPr wrap="square" lIns="45718" tIns="45718" rIns="45718" bIns="45718" numCol="1" anchor="ctr">
              <a:normAutofit fontScale="100000" lnSpcReduction="0"/>
            </a:bodyPr>
            <a:lstStyle/>
            <a:p>
              <a:pPr algn="l" defTabSz="457200">
                <a:defRPr sz="1800">
                  <a:solidFill>
                    <a:srgbClr val="000000"/>
                  </a:solidFill>
                  <a:latin typeface="Arial"/>
                  <a:ea typeface="Arial"/>
                  <a:cs typeface="Arial"/>
                  <a:sym typeface="Arial"/>
                </a:defRPr>
              </a:pPr>
            </a:p>
          </p:txBody>
        </p:sp>
        <p:sp>
          <p:nvSpPr>
            <p:cNvPr id="278" name="Elbow Connector 24"/>
            <p:cNvSpPr/>
            <p:nvPr/>
          </p:nvSpPr>
          <p:spPr>
            <a:xfrm flipH="1">
              <a:off x="4228503" y="5662250"/>
              <a:ext cx="3721973" cy="1734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noFill/>
            <a:ln w="15875" cap="flat">
              <a:solidFill>
                <a:srgbClr val="EE7522"/>
              </a:solidFill>
              <a:prstDash val="solid"/>
              <a:miter lim="800000"/>
              <a:tailEnd type="triangle" w="med" len="med"/>
            </a:ln>
            <a:effectLst/>
          </p:spPr>
          <p:txBody>
            <a:bodyPr wrap="square" lIns="45718" tIns="45718" rIns="45718" bIns="45718" numCol="1" anchor="ctr">
              <a:normAutofit fontScale="100000" lnSpcReduction="0"/>
            </a:bodyPr>
            <a:lstStyle/>
            <a:p>
              <a:pPr algn="l" defTabSz="457200">
                <a:defRPr sz="1800">
                  <a:solidFill>
                    <a:srgbClr val="000000"/>
                  </a:solidFill>
                  <a:latin typeface="Arial"/>
                  <a:ea typeface="Arial"/>
                  <a:cs typeface="Arial"/>
                  <a:sym typeface="Arial"/>
                </a:defRPr>
              </a:pPr>
            </a:p>
          </p:txBody>
        </p:sp>
        <p:sp>
          <p:nvSpPr>
            <p:cNvPr id="279" name="Elbow Connector 25"/>
            <p:cNvSpPr/>
            <p:nvPr/>
          </p:nvSpPr>
          <p:spPr>
            <a:xfrm rot="10800000">
              <a:off x="4221899" y="6882782"/>
              <a:ext cx="3728577" cy="8612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87" y="0"/>
                  </a:lnTo>
                  <a:lnTo>
                    <a:pt x="21387" y="21600"/>
                  </a:lnTo>
                  <a:lnTo>
                    <a:pt x="21600" y="21600"/>
                  </a:lnTo>
                </a:path>
              </a:pathLst>
            </a:custGeom>
            <a:noFill/>
            <a:ln w="15875" cap="flat">
              <a:solidFill>
                <a:srgbClr val="EE7522"/>
              </a:solidFill>
              <a:prstDash val="solid"/>
              <a:miter lim="800000"/>
              <a:tailEnd type="triangle" w="med" len="med"/>
            </a:ln>
            <a:effectLst/>
          </p:spPr>
          <p:txBody>
            <a:bodyPr wrap="square" lIns="45718" tIns="45718" rIns="45718" bIns="45718" numCol="1" anchor="ctr">
              <a:normAutofit fontScale="100000" lnSpcReduction="0"/>
            </a:bodyPr>
            <a:lstStyle/>
            <a:p>
              <a:pPr algn="l" defTabSz="457200">
                <a:defRPr sz="1800">
                  <a:solidFill>
                    <a:srgbClr val="000000"/>
                  </a:solidFill>
                  <a:latin typeface="Arial"/>
                  <a:ea typeface="Arial"/>
                  <a:cs typeface="Arial"/>
                  <a:sym typeface="Arial"/>
                </a:defRPr>
              </a:pPr>
            </a:p>
          </p:txBody>
        </p:sp>
        <p:sp>
          <p:nvSpPr>
            <p:cNvPr id="280" name="Straight Connector 18"/>
            <p:cNvSpPr/>
            <p:nvPr/>
          </p:nvSpPr>
          <p:spPr>
            <a:xfrm rot="10800000">
              <a:off x="2532338" y="5316132"/>
              <a:ext cx="1523926" cy="1275177"/>
            </a:xfrm>
            <a:custGeom>
              <a:avLst/>
              <a:gdLst/>
              <a:ahLst/>
              <a:cxnLst>
                <a:cxn ang="0">
                  <a:pos x="wd2" y="hd2"/>
                </a:cxn>
                <a:cxn ang="5400000">
                  <a:pos x="wd2" y="hd2"/>
                </a:cxn>
                <a:cxn ang="10800000">
                  <a:pos x="wd2" y="hd2"/>
                </a:cxn>
                <a:cxn ang="16200000">
                  <a:pos x="wd2" y="hd2"/>
                </a:cxn>
              </a:cxnLst>
              <a:rect l="0" t="0" r="r" b="b"/>
              <a:pathLst>
                <a:path w="20811" h="20778" fill="norm" stroke="1" extrusionOk="0">
                  <a:moveTo>
                    <a:pt x="256" y="0"/>
                  </a:moveTo>
                  <a:cubicBezTo>
                    <a:pt x="-781" y="6806"/>
                    <a:pt x="1376" y="13753"/>
                    <a:pt x="5837" y="17969"/>
                  </a:cubicBezTo>
                  <a:cubicBezTo>
                    <a:pt x="8328" y="20324"/>
                    <a:pt x="11511" y="21600"/>
                    <a:pt x="14397" y="20190"/>
                  </a:cubicBezTo>
                  <a:cubicBezTo>
                    <a:pt x="16117" y="19350"/>
                    <a:pt x="17417" y="17639"/>
                    <a:pt x="18399" y="15708"/>
                  </a:cubicBezTo>
                  <a:cubicBezTo>
                    <a:pt x="18922" y="14678"/>
                    <a:pt x="19364" y="13574"/>
                    <a:pt x="19735" y="12432"/>
                  </a:cubicBezTo>
                  <a:cubicBezTo>
                    <a:pt x="20368" y="10483"/>
                    <a:pt x="20797" y="8415"/>
                    <a:pt x="20810" y="6301"/>
                  </a:cubicBezTo>
                  <a:cubicBezTo>
                    <a:pt x="20819" y="4820"/>
                    <a:pt x="20620" y="3315"/>
                    <a:pt x="20054" y="2005"/>
                  </a:cubicBezTo>
                  <a:cubicBezTo>
                    <a:pt x="19806" y="1431"/>
                    <a:pt x="19448" y="803"/>
                    <a:pt x="18934" y="734"/>
                  </a:cubicBezTo>
                  <a:cubicBezTo>
                    <a:pt x="18291" y="647"/>
                    <a:pt x="17507" y="891"/>
                    <a:pt x="17621"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sp>
          <p:nvSpPr>
            <p:cNvPr id="281" name="Straight Connector 18"/>
            <p:cNvSpPr/>
            <p:nvPr/>
          </p:nvSpPr>
          <p:spPr>
            <a:xfrm rot="10800000">
              <a:off x="2614978" y="5674722"/>
              <a:ext cx="1380605" cy="1089223"/>
            </a:xfrm>
            <a:custGeom>
              <a:avLst/>
              <a:gdLst/>
              <a:ahLst/>
              <a:cxnLst>
                <a:cxn ang="0">
                  <a:pos x="wd2" y="hd2"/>
                </a:cxn>
                <a:cxn ang="5400000">
                  <a:pos x="wd2" y="hd2"/>
                </a:cxn>
                <a:cxn ang="10800000">
                  <a:pos x="wd2" y="hd2"/>
                </a:cxn>
                <a:cxn ang="16200000">
                  <a:pos x="wd2" y="hd2"/>
                </a:cxn>
              </a:cxnLst>
              <a:rect l="0" t="0" r="r" b="b"/>
              <a:pathLst>
                <a:path w="21600" h="20610" fill="norm" stroke="1" extrusionOk="0">
                  <a:moveTo>
                    <a:pt x="0" y="0"/>
                  </a:moveTo>
                  <a:cubicBezTo>
                    <a:pt x="2072" y="11883"/>
                    <a:pt x="5781" y="19567"/>
                    <a:pt x="9899" y="20511"/>
                  </a:cubicBezTo>
                  <a:cubicBezTo>
                    <a:pt x="14652" y="21600"/>
                    <a:pt x="19181" y="13660"/>
                    <a:pt x="21600"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sp>
          <p:nvSpPr>
            <p:cNvPr id="282" name="Straight Connector 18"/>
            <p:cNvSpPr/>
            <p:nvPr/>
          </p:nvSpPr>
          <p:spPr>
            <a:xfrm rot="10800000">
              <a:off x="2488752" y="5959380"/>
              <a:ext cx="1423745" cy="805510"/>
            </a:xfrm>
            <a:custGeom>
              <a:avLst/>
              <a:gdLst/>
              <a:ahLst/>
              <a:cxnLst>
                <a:cxn ang="0">
                  <a:pos x="wd2" y="hd2"/>
                </a:cxn>
                <a:cxn ang="5400000">
                  <a:pos x="wd2" y="hd2"/>
                </a:cxn>
                <a:cxn ang="10800000">
                  <a:pos x="wd2" y="hd2"/>
                </a:cxn>
                <a:cxn ang="16200000">
                  <a:pos x="wd2" y="hd2"/>
                </a:cxn>
              </a:cxnLst>
              <a:rect l="0" t="0" r="r" b="b"/>
              <a:pathLst>
                <a:path w="21600" h="20610" fill="norm" stroke="1" extrusionOk="0">
                  <a:moveTo>
                    <a:pt x="0" y="0"/>
                  </a:moveTo>
                  <a:cubicBezTo>
                    <a:pt x="2072" y="11883"/>
                    <a:pt x="5781" y="19567"/>
                    <a:pt x="9899" y="20511"/>
                  </a:cubicBezTo>
                  <a:cubicBezTo>
                    <a:pt x="14652" y="21600"/>
                    <a:pt x="19181" y="13660"/>
                    <a:pt x="21600"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sp>
          <p:nvSpPr>
            <p:cNvPr id="283" name="TextBox 28"/>
            <p:cNvSpPr txBox="1"/>
            <p:nvPr/>
          </p:nvSpPr>
          <p:spPr>
            <a:xfrm>
              <a:off x="6991434" y="8054817"/>
              <a:ext cx="1956072" cy="740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defRPr b="1" sz="900">
                  <a:solidFill>
                    <a:srgbClr val="EE7522"/>
                  </a:solidFill>
                  <a:latin typeface="Arial"/>
                  <a:ea typeface="Arial"/>
                  <a:cs typeface="Arial"/>
                  <a:sym typeface="Arial"/>
                </a:defRPr>
              </a:lvl1pPr>
            </a:lstStyle>
            <a:p>
              <a:pPr/>
              <a:r>
                <a:t>Ion Grid Signal</a:t>
              </a:r>
            </a:p>
          </p:txBody>
        </p:sp>
        <p:sp>
          <p:nvSpPr>
            <p:cNvPr id="284" name="TextBox 29"/>
            <p:cNvSpPr txBox="1"/>
            <p:nvPr/>
          </p:nvSpPr>
          <p:spPr>
            <a:xfrm>
              <a:off x="6722324" y="10103438"/>
              <a:ext cx="2494291" cy="740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defRPr b="1" sz="900">
                  <a:solidFill>
                    <a:srgbClr val="EE7522"/>
                  </a:solidFill>
                  <a:latin typeface="Arial"/>
                  <a:ea typeface="Arial"/>
                  <a:cs typeface="Arial"/>
                  <a:sym typeface="Arial"/>
                </a:defRPr>
              </a:lvl1pPr>
            </a:lstStyle>
            <a:p>
              <a:pPr/>
              <a:r>
                <a:t>TOF Mass Spectrum</a:t>
              </a:r>
            </a:p>
          </p:txBody>
        </p:sp>
        <p:sp>
          <p:nvSpPr>
            <p:cNvPr id="285" name="Straight Connector 18"/>
            <p:cNvSpPr/>
            <p:nvPr/>
          </p:nvSpPr>
          <p:spPr>
            <a:xfrm rot="10800000">
              <a:off x="2571890" y="6373840"/>
              <a:ext cx="1423743" cy="408161"/>
            </a:xfrm>
            <a:custGeom>
              <a:avLst/>
              <a:gdLst/>
              <a:ahLst/>
              <a:cxnLst>
                <a:cxn ang="0">
                  <a:pos x="wd2" y="hd2"/>
                </a:cxn>
                <a:cxn ang="5400000">
                  <a:pos x="wd2" y="hd2"/>
                </a:cxn>
                <a:cxn ang="10800000">
                  <a:pos x="wd2" y="hd2"/>
                </a:cxn>
                <a:cxn ang="16200000">
                  <a:pos x="wd2" y="hd2"/>
                </a:cxn>
              </a:cxnLst>
              <a:rect l="0" t="0" r="r" b="b"/>
              <a:pathLst>
                <a:path w="21600" h="20610" fill="norm" stroke="1" extrusionOk="0">
                  <a:moveTo>
                    <a:pt x="0" y="0"/>
                  </a:moveTo>
                  <a:cubicBezTo>
                    <a:pt x="2072" y="11883"/>
                    <a:pt x="5781" y="19567"/>
                    <a:pt x="9899" y="20511"/>
                  </a:cubicBezTo>
                  <a:cubicBezTo>
                    <a:pt x="14652" y="21600"/>
                    <a:pt x="19181" y="13660"/>
                    <a:pt x="21600"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sp>
          <p:nvSpPr>
            <p:cNvPr id="286" name="Straight Connector 18"/>
            <p:cNvSpPr/>
            <p:nvPr/>
          </p:nvSpPr>
          <p:spPr>
            <a:xfrm rot="10800000">
              <a:off x="2571838" y="6097954"/>
              <a:ext cx="1423745" cy="684047"/>
            </a:xfrm>
            <a:custGeom>
              <a:avLst/>
              <a:gdLst/>
              <a:ahLst/>
              <a:cxnLst>
                <a:cxn ang="0">
                  <a:pos x="wd2" y="hd2"/>
                </a:cxn>
                <a:cxn ang="5400000">
                  <a:pos x="wd2" y="hd2"/>
                </a:cxn>
                <a:cxn ang="10800000">
                  <a:pos x="wd2" y="hd2"/>
                </a:cxn>
                <a:cxn ang="16200000">
                  <a:pos x="wd2" y="hd2"/>
                </a:cxn>
              </a:cxnLst>
              <a:rect l="0" t="0" r="r" b="b"/>
              <a:pathLst>
                <a:path w="21600" h="20610" fill="norm" stroke="1" extrusionOk="0">
                  <a:moveTo>
                    <a:pt x="0" y="0"/>
                  </a:moveTo>
                  <a:cubicBezTo>
                    <a:pt x="2072" y="11883"/>
                    <a:pt x="5781" y="19567"/>
                    <a:pt x="9899" y="20511"/>
                  </a:cubicBezTo>
                  <a:cubicBezTo>
                    <a:pt x="14652" y="21600"/>
                    <a:pt x="19181" y="13660"/>
                    <a:pt x="21600"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grpSp>
          <p:nvGrpSpPr>
            <p:cNvPr id="289" name="TextBox 11"/>
            <p:cNvGrpSpPr/>
            <p:nvPr/>
          </p:nvGrpSpPr>
          <p:grpSpPr>
            <a:xfrm>
              <a:off x="2885557" y="4927973"/>
              <a:ext cx="2391692" cy="599188"/>
              <a:chOff x="0" y="0"/>
              <a:chExt cx="2391690" cy="599186"/>
            </a:xfrm>
          </p:grpSpPr>
          <p:sp>
            <p:nvSpPr>
              <p:cNvPr id="287" name="Rectangle"/>
              <p:cNvSpPr/>
              <p:nvPr/>
            </p:nvSpPr>
            <p:spPr>
              <a:xfrm>
                <a:off x="0" y="0"/>
                <a:ext cx="2391691" cy="533819"/>
              </a:xfrm>
              <a:prstGeom prst="rect">
                <a:avLst/>
              </a:prstGeom>
              <a:solidFill>
                <a:srgbClr val="FFFFFF">
                  <a:alpha val="79452"/>
                </a:srgbClr>
              </a:solidFill>
              <a:ln w="12700" cap="flat">
                <a:noFill/>
                <a:miter lim="400000"/>
              </a:ln>
              <a:effectLst/>
            </p:spPr>
            <p:txBody>
              <a:bodyPr wrap="square" lIns="45718" tIns="45718" rIns="45718" bIns="45718" numCol="1" anchor="t">
                <a:normAutofit fontScale="100000" lnSpcReduction="0"/>
              </a:bodyPr>
              <a:lstStyle/>
              <a:p>
                <a:pPr algn="l" defTabSz="457200">
                  <a:defRPr b="1" sz="1300">
                    <a:solidFill>
                      <a:srgbClr val="000000"/>
                    </a:solidFill>
                    <a:latin typeface="Arial"/>
                    <a:ea typeface="Arial"/>
                    <a:cs typeface="Arial"/>
                    <a:sym typeface="Arial"/>
                  </a:defRPr>
                </a:pPr>
              </a:p>
            </p:txBody>
          </p:sp>
          <p:sp>
            <p:nvSpPr>
              <p:cNvPr id="288" name="Impact Ions"/>
              <p:cNvSpPr txBox="1"/>
              <p:nvPr/>
            </p:nvSpPr>
            <p:spPr>
              <a:xfrm>
                <a:off x="0" y="0"/>
                <a:ext cx="2391691" cy="5991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defRPr b="1" sz="1300">
                    <a:solidFill>
                      <a:srgbClr val="000000"/>
                    </a:solidFill>
                    <a:latin typeface="Arial"/>
                    <a:ea typeface="Arial"/>
                    <a:cs typeface="Arial"/>
                    <a:sym typeface="Arial"/>
                  </a:defRPr>
                </a:lvl1pPr>
              </a:lstStyle>
              <a:p>
                <a:pPr/>
                <a:r>
                  <a:t>Impact Ions</a:t>
                </a:r>
              </a:p>
            </p:txBody>
          </p:sp>
        </p:grpSp>
        <p:grpSp>
          <p:nvGrpSpPr>
            <p:cNvPr id="292" name="TextBox 11"/>
            <p:cNvGrpSpPr/>
            <p:nvPr/>
          </p:nvGrpSpPr>
          <p:grpSpPr>
            <a:xfrm>
              <a:off x="1569373" y="7936384"/>
              <a:ext cx="2044822" cy="602345"/>
              <a:chOff x="0" y="0"/>
              <a:chExt cx="2044821" cy="602343"/>
            </a:xfrm>
          </p:grpSpPr>
          <p:sp>
            <p:nvSpPr>
              <p:cNvPr id="290" name="Rectangle"/>
              <p:cNvSpPr/>
              <p:nvPr/>
            </p:nvSpPr>
            <p:spPr>
              <a:xfrm>
                <a:off x="0" y="0"/>
                <a:ext cx="2044822" cy="523425"/>
              </a:xfrm>
              <a:prstGeom prst="rect">
                <a:avLst/>
              </a:prstGeom>
              <a:solidFill>
                <a:srgbClr val="FFFFFF">
                  <a:alpha val="78310"/>
                </a:srgbClr>
              </a:solidFill>
              <a:ln w="12700" cap="flat">
                <a:noFill/>
                <a:miter lim="400000"/>
              </a:ln>
              <a:effectLst/>
            </p:spPr>
            <p:txBody>
              <a:bodyPr wrap="square" lIns="45718" tIns="45718" rIns="45718" bIns="45718" numCol="1" anchor="t">
                <a:normAutofit fontScale="100000" lnSpcReduction="0"/>
              </a:bodyPr>
              <a:lstStyle/>
              <a:p>
                <a:pPr algn="r" defTabSz="457200">
                  <a:defRPr b="1" cap="all" sz="1500">
                    <a:solidFill>
                      <a:srgbClr val="000000"/>
                    </a:solidFill>
                    <a:latin typeface="Calibri"/>
                    <a:ea typeface="Calibri"/>
                    <a:cs typeface="Calibri"/>
                    <a:sym typeface="Calibri"/>
                  </a:defRPr>
                </a:pPr>
              </a:p>
            </p:txBody>
          </p:sp>
          <p:sp>
            <p:nvSpPr>
              <p:cNvPr id="291" name="Detector"/>
              <p:cNvSpPr txBox="1"/>
              <p:nvPr/>
            </p:nvSpPr>
            <p:spPr>
              <a:xfrm>
                <a:off x="0" y="0"/>
                <a:ext cx="2044822" cy="602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r" defTabSz="457200">
                  <a:defRPr b="1" cap="all" sz="1500">
                    <a:solidFill>
                      <a:srgbClr val="000000"/>
                    </a:solidFill>
                    <a:latin typeface="Calibri"/>
                    <a:ea typeface="Calibri"/>
                    <a:cs typeface="Calibri"/>
                    <a:sym typeface="Calibri"/>
                  </a:defRPr>
                </a:lvl1pPr>
              </a:lstStyle>
              <a:p>
                <a:pPr/>
                <a:r>
                  <a:t>Detector</a:t>
                </a:r>
              </a:p>
            </p:txBody>
          </p:sp>
        </p:grpSp>
        <p:sp>
          <p:nvSpPr>
            <p:cNvPr id="293" name="Straight Connector 18"/>
            <p:cNvSpPr/>
            <p:nvPr/>
          </p:nvSpPr>
          <p:spPr>
            <a:xfrm rot="10800000">
              <a:off x="2488804" y="6362720"/>
              <a:ext cx="1423745" cy="408161"/>
            </a:xfrm>
            <a:custGeom>
              <a:avLst/>
              <a:gdLst/>
              <a:ahLst/>
              <a:cxnLst>
                <a:cxn ang="0">
                  <a:pos x="wd2" y="hd2"/>
                </a:cxn>
                <a:cxn ang="5400000">
                  <a:pos x="wd2" y="hd2"/>
                </a:cxn>
                <a:cxn ang="10800000">
                  <a:pos x="wd2" y="hd2"/>
                </a:cxn>
                <a:cxn ang="16200000">
                  <a:pos x="wd2" y="hd2"/>
                </a:cxn>
              </a:cxnLst>
              <a:rect l="0" t="0" r="r" b="b"/>
              <a:pathLst>
                <a:path w="21600" h="20610" fill="norm" stroke="1" extrusionOk="0">
                  <a:moveTo>
                    <a:pt x="0" y="0"/>
                  </a:moveTo>
                  <a:cubicBezTo>
                    <a:pt x="2072" y="11883"/>
                    <a:pt x="5781" y="19567"/>
                    <a:pt x="9899" y="20511"/>
                  </a:cubicBezTo>
                  <a:cubicBezTo>
                    <a:pt x="14652" y="21600"/>
                    <a:pt x="19181" y="13660"/>
                    <a:pt x="21600"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sp>
          <p:nvSpPr>
            <p:cNvPr id="294" name="Straight Arrow Connector 10"/>
            <p:cNvSpPr/>
            <p:nvPr/>
          </p:nvSpPr>
          <p:spPr>
            <a:xfrm flipH="1">
              <a:off x="2591783" y="1798301"/>
              <a:ext cx="3" cy="4993815"/>
            </a:xfrm>
            <a:prstGeom prst="line">
              <a:avLst/>
            </a:prstGeom>
            <a:noFill/>
            <a:ln w="38100" cap="flat">
              <a:solidFill>
                <a:srgbClr val="ED7D31"/>
              </a:solidFill>
              <a:prstDash val="solid"/>
              <a:miter lim="800000"/>
              <a:tailEnd type="triangle" w="med" len="med"/>
            </a:ln>
            <a:effectLst/>
          </p:spPr>
          <p:txBody>
            <a:bodyPr wrap="square" lIns="45718" tIns="45718" rIns="45718" bIns="45718" numCol="1" anchor="t">
              <a:noAutofit/>
            </a:bodyPr>
            <a:lstStyle/>
            <a:p>
              <a:pPr algn="l" defTabSz="914400">
                <a:defRPr sz="1800">
                  <a:solidFill>
                    <a:srgbClr val="000000"/>
                  </a:solidFill>
                  <a:latin typeface="Helvetica"/>
                  <a:ea typeface="Helvetica"/>
                  <a:cs typeface="Helvetica"/>
                  <a:sym typeface="Helvetica"/>
                </a:defRPr>
              </a:pPr>
            </a:p>
          </p:txBody>
        </p:sp>
        <p:sp>
          <p:nvSpPr>
            <p:cNvPr id="295" name="Straight Connector 20"/>
            <p:cNvSpPr/>
            <p:nvPr/>
          </p:nvSpPr>
          <p:spPr>
            <a:xfrm flipH="1">
              <a:off x="8305710" y="7706761"/>
              <a:ext cx="800251" cy="3"/>
            </a:xfrm>
            <a:prstGeom prst="line">
              <a:avLst/>
            </a:prstGeom>
            <a:noFill/>
            <a:ln w="15875" cap="flat">
              <a:solidFill>
                <a:srgbClr val="EE7522"/>
              </a:solidFill>
              <a:prstDash val="solid"/>
              <a:miter lim="800000"/>
              <a:headEnd type="triangle" w="med" len="med"/>
            </a:ln>
            <a:effectLst/>
          </p:spPr>
          <p:txBody>
            <a:bodyPr wrap="square" lIns="45718" tIns="45718" rIns="45718" bIns="45718" numCol="1" anchor="t">
              <a:noAutofit/>
            </a:bodyPr>
            <a:lstStyle/>
            <a:p>
              <a:pPr algn="l" defTabSz="914400">
                <a:defRPr sz="1800">
                  <a:solidFill>
                    <a:srgbClr val="000000"/>
                  </a:solidFill>
                  <a:latin typeface="Helvetica"/>
                  <a:ea typeface="Helvetica"/>
                  <a:cs typeface="Helvetica"/>
                  <a:sym typeface="Helvetica"/>
                </a:defRPr>
              </a:pPr>
            </a:p>
          </p:txBody>
        </p:sp>
        <p:grpSp>
          <p:nvGrpSpPr>
            <p:cNvPr id="298" name="TextBox 27"/>
            <p:cNvGrpSpPr/>
            <p:nvPr/>
          </p:nvGrpSpPr>
          <p:grpSpPr>
            <a:xfrm>
              <a:off x="6529628" y="5995740"/>
              <a:ext cx="2903138" cy="598171"/>
              <a:chOff x="0" y="0"/>
              <a:chExt cx="2903136" cy="598170"/>
            </a:xfrm>
          </p:grpSpPr>
          <p:sp>
            <p:nvSpPr>
              <p:cNvPr id="296" name="Rectangle"/>
              <p:cNvSpPr/>
              <p:nvPr/>
            </p:nvSpPr>
            <p:spPr>
              <a:xfrm>
                <a:off x="0" y="-1"/>
                <a:ext cx="2903137" cy="598172"/>
              </a:xfrm>
              <a:prstGeom prst="rect">
                <a:avLst/>
              </a:prstGeom>
              <a:solidFill>
                <a:srgbClr val="FFFFFF"/>
              </a:solidFill>
              <a:ln w="12700" cap="flat">
                <a:noFill/>
                <a:miter lim="400000"/>
              </a:ln>
              <a:effectLst/>
            </p:spPr>
            <p:txBody>
              <a:bodyPr wrap="square" lIns="45718" tIns="45718" rIns="45718" bIns="45718" numCol="1" anchor="t">
                <a:normAutofit fontScale="100000" lnSpcReduction="0"/>
              </a:bodyPr>
              <a:lstStyle/>
              <a:p>
                <a:pPr defTabSz="457200">
                  <a:defRPr b="1" sz="900">
                    <a:solidFill>
                      <a:srgbClr val="EE7522"/>
                    </a:solidFill>
                    <a:latin typeface="Arial"/>
                    <a:ea typeface="Arial"/>
                    <a:cs typeface="Arial"/>
                    <a:sym typeface="Arial"/>
                  </a:defRPr>
                </a:pPr>
              </a:p>
            </p:txBody>
          </p:sp>
          <p:sp>
            <p:nvSpPr>
              <p:cNvPr id="297" name="Target Charge Signal"/>
              <p:cNvSpPr txBox="1"/>
              <p:nvPr/>
            </p:nvSpPr>
            <p:spPr>
              <a:xfrm>
                <a:off x="0" y="-1"/>
                <a:ext cx="2903137" cy="465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b="1" sz="900">
                    <a:solidFill>
                      <a:srgbClr val="EE7522"/>
                    </a:solidFill>
                    <a:latin typeface="Arial"/>
                    <a:ea typeface="Arial"/>
                    <a:cs typeface="Arial"/>
                    <a:sym typeface="Arial"/>
                  </a:defRPr>
                </a:lvl1pPr>
              </a:lstStyle>
              <a:p>
                <a:pPr/>
                <a:r>
                  <a:t>Target Charge Signal</a:t>
                </a:r>
              </a:p>
            </p:txBody>
          </p:sp>
        </p:grpSp>
        <p:sp>
          <p:nvSpPr>
            <p:cNvPr id="299" name="Cloud"/>
            <p:cNvSpPr/>
            <p:nvPr/>
          </p:nvSpPr>
          <p:spPr>
            <a:xfrm>
              <a:off x="2287696" y="6591313"/>
              <a:ext cx="608176" cy="366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2421"/>
            </a:solidFill>
            <a:ln w="12700" cap="flat">
              <a:noFill/>
              <a:miter lim="400000"/>
            </a:ln>
            <a:effectLst/>
          </p:spPr>
          <p:txBody>
            <a:bodyPr wrap="square" lIns="45718" tIns="45718" rIns="45718" bIns="45718" numCol="1" anchor="ctr">
              <a:normAutofit fontScale="100000" lnSpcReduction="0"/>
            </a:bodyPr>
            <a:lstStyle/>
            <a:p>
              <a:pPr algn="l" defTabSz="914400">
                <a:defRPr sz="1800">
                  <a:solidFill>
                    <a:srgbClr val="000000"/>
                  </a:solidFill>
                  <a:latin typeface="Calibri"/>
                  <a:ea typeface="Calibri"/>
                  <a:cs typeface="Calibri"/>
                  <a:sym typeface="Calibri"/>
                </a:defRPr>
              </a:pPr>
            </a:p>
          </p:txBody>
        </p:sp>
      </p:grpSp>
      <p:sp>
        <p:nvSpPr>
          <p:cNvPr id="301" name="Google Shape;187;p20"/>
          <p:cNvSpPr txBox="1"/>
          <p:nvPr>
            <p:ph type="title"/>
          </p:nvPr>
        </p:nvSpPr>
        <p:spPr>
          <a:xfrm>
            <a:off x="550481" y="639303"/>
            <a:ext cx="21791811" cy="1629772"/>
          </a:xfrm>
          <a:prstGeom prst="rect">
            <a:avLst/>
          </a:prstGeom>
        </p:spPr>
        <p:txBody>
          <a:bodyPr/>
          <a:lstStyle>
            <a:lvl1pPr>
              <a:defRPr sz="5600"/>
            </a:lvl1pPr>
          </a:lstStyle>
          <a:p>
            <a:pPr/>
            <a:r>
              <a:t>9. My mission (IMAP)</a:t>
            </a:r>
          </a:p>
        </p:txBody>
      </p:sp>
      <p:sp>
        <p:nvSpPr>
          <p:cNvPr id="302" name="Rectangle"/>
          <p:cNvSpPr/>
          <p:nvPr/>
        </p:nvSpPr>
        <p:spPr>
          <a:xfrm>
            <a:off x="22808162" y="2394492"/>
            <a:ext cx="1588715" cy="6174089"/>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03" name="Rectangle"/>
          <p:cNvSpPr/>
          <p:nvPr/>
        </p:nvSpPr>
        <p:spPr>
          <a:xfrm>
            <a:off x="21771711" y="-225546"/>
            <a:ext cx="1588714" cy="603573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04" name="News video: https://youtu.be/RYf99iiwdPg."/>
          <p:cNvSpPr txBox="1"/>
          <p:nvPr/>
        </p:nvSpPr>
        <p:spPr>
          <a:xfrm>
            <a:off x="250094" y="12249900"/>
            <a:ext cx="23652821" cy="6057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400">
              <a:lnSpc>
                <a:spcPct val="115000"/>
              </a:lnSpc>
              <a:defRPr sz="3000">
                <a:solidFill>
                  <a:srgbClr val="535353"/>
                </a:solidFill>
                <a:latin typeface="Graphik"/>
                <a:ea typeface="Graphik"/>
                <a:cs typeface="Graphik"/>
                <a:sym typeface="Graphik"/>
              </a:defRPr>
            </a:pPr>
            <a:r>
              <a:rPr b="1" u="sng">
                <a:solidFill>
                  <a:srgbClr val="D3AB5D"/>
                </a:solidFill>
              </a:rPr>
              <a:t>News video:</a:t>
            </a:r>
            <a:r>
              <a:rPr b="1">
                <a:solidFill>
                  <a:srgbClr val="D3AB5D"/>
                </a:solidFill>
              </a:rPr>
              <a:t> </a:t>
            </a:r>
            <a:r>
              <a:rPr u="sng">
                <a:hlinkClick r:id="rId4" invalidUrl="" action="" tgtFrame="" tooltip="" history="1" highlightClick="0" endSnd="0"/>
              </a:rPr>
              <a:t>https://youtu.be/RYf99iiwdPg</a:t>
            </a:r>
            <a:r>
              <a:t>.</a:t>
            </a:r>
          </a:p>
        </p:txBody>
      </p:sp>
      <p:pic>
        <p:nvPicPr>
          <p:cNvPr id="305" name="Image" descr="Image"/>
          <p:cNvPicPr>
            <a:picLocks noChangeAspect="1"/>
          </p:cNvPicPr>
          <p:nvPr/>
        </p:nvPicPr>
        <p:blipFill>
          <a:blip r:embed="rId5">
            <a:extLst/>
          </a:blip>
          <a:stretch>
            <a:fillRect/>
          </a:stretch>
        </p:blipFill>
        <p:spPr>
          <a:xfrm>
            <a:off x="17136843" y="1759443"/>
            <a:ext cx="6858001" cy="9144001"/>
          </a:xfrm>
          <a:prstGeom prst="rect">
            <a:avLst/>
          </a:prstGeom>
          <a:ln w="12700">
            <a:miter lim="400000"/>
          </a:ln>
        </p:spPr>
      </p:pic>
      <p:sp>
        <p:nvSpPr>
          <p:cNvPr id="306" name="Double Arrow"/>
          <p:cNvSpPr/>
          <p:nvPr/>
        </p:nvSpPr>
        <p:spPr>
          <a:xfrm>
            <a:off x="17823296" y="656545"/>
            <a:ext cx="5485098" cy="679859"/>
          </a:xfrm>
          <a:prstGeom prst="leftRightArrow">
            <a:avLst>
              <a:gd name="adj1" fmla="val 32000"/>
              <a:gd name="adj2" fmla="val 82194"/>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07" name="60 cm"/>
          <p:cNvSpPr txBox="1"/>
          <p:nvPr/>
        </p:nvSpPr>
        <p:spPr>
          <a:xfrm>
            <a:off x="20085021" y="1223506"/>
            <a:ext cx="96164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60 cm</a:t>
            </a:r>
          </a:p>
        </p:txBody>
      </p:sp>
      <p:sp>
        <p:nvSpPr>
          <p:cNvPr id="308" name="Slide Number"/>
          <p:cNvSpPr txBox="1"/>
          <p:nvPr>
            <p:ph type="sldNum" sz="quarter" idx="2"/>
          </p:nvPr>
        </p:nvSpPr>
        <p:spPr>
          <a:xfrm>
            <a:off x="23213184" y="12519395"/>
            <a:ext cx="843238" cy="881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311" name="Google Shape;187;p20"/>
          <p:cNvSpPr txBox="1"/>
          <p:nvPr>
            <p:ph type="title"/>
          </p:nvPr>
        </p:nvSpPr>
        <p:spPr>
          <a:xfrm>
            <a:off x="1148366" y="702012"/>
            <a:ext cx="21791810" cy="1629772"/>
          </a:xfrm>
          <a:prstGeom prst="rect">
            <a:avLst/>
          </a:prstGeom>
        </p:spPr>
        <p:txBody>
          <a:bodyPr/>
          <a:lstStyle>
            <a:lvl1pPr>
              <a:defRPr sz="5600"/>
            </a:lvl1pPr>
          </a:lstStyle>
          <a:p>
            <a:pPr/>
            <a:r>
              <a:t>10. Europa Clipper and the surface dust analyzer (SUDA)</a:t>
            </a:r>
          </a:p>
        </p:txBody>
      </p:sp>
      <p:sp>
        <p:nvSpPr>
          <p:cNvPr id="312" name="Line"/>
          <p:cNvSpPr/>
          <p:nvPr/>
        </p:nvSpPr>
        <p:spPr>
          <a:xfrm flipV="1">
            <a:off x="22621332" y="2956883"/>
            <a:ext cx="1" cy="9158371"/>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3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314" name="Image" descr="Image"/>
          <p:cNvPicPr>
            <a:picLocks noChangeAspect="1"/>
          </p:cNvPicPr>
          <p:nvPr/>
        </p:nvPicPr>
        <p:blipFill>
          <a:blip r:embed="rId2">
            <a:extLst/>
          </a:blip>
          <a:stretch>
            <a:fillRect/>
          </a:stretch>
        </p:blipFill>
        <p:spPr>
          <a:xfrm>
            <a:off x="11743860" y="2515419"/>
            <a:ext cx="10527485" cy="5895392"/>
          </a:xfrm>
          <a:prstGeom prst="rect">
            <a:avLst/>
          </a:prstGeom>
          <a:ln w="12700">
            <a:miter lim="400000"/>
          </a:ln>
        </p:spPr>
      </p:pic>
      <p:sp>
        <p:nvSpPr>
          <p:cNvPr id="315" name="SUDA, the Surface Dust Analyzer, is a key instrument on the Europa Clipper mission designed to analyze micrometeorite ejecta from Europa's surface.…"/>
          <p:cNvSpPr txBox="1"/>
          <p:nvPr/>
        </p:nvSpPr>
        <p:spPr>
          <a:xfrm>
            <a:off x="1752404" y="2843939"/>
            <a:ext cx="9909890" cy="973912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marL="203200" indent="-203200" algn="l" defTabSz="457200">
              <a:buSzPct val="123000"/>
              <a:buChar char="•"/>
              <a:defRPr sz="3400">
                <a:solidFill>
                  <a:srgbClr val="000000"/>
                </a:solidFill>
                <a:latin typeface="Graphik"/>
                <a:ea typeface="Graphik"/>
                <a:cs typeface="Graphik"/>
                <a:sym typeface="Graphik"/>
              </a:defRPr>
            </a:pPr>
            <a:r>
              <a:t>SUDA, the Surface Dust Analyzer, is a key instrument on the Europa Clipper mission designed to analyze micrometeorite ejecta from Europa's surface.</a:t>
            </a:r>
          </a:p>
          <a:p>
            <a:pPr marL="203200" indent="-203200" algn="l" defTabSz="457200">
              <a:buSzPct val="123000"/>
              <a:buChar char="•"/>
              <a:defRPr sz="3400">
                <a:solidFill>
                  <a:srgbClr val="000000"/>
                </a:solidFill>
                <a:latin typeface="Graphik"/>
                <a:ea typeface="Graphik"/>
                <a:cs typeface="Graphik"/>
                <a:sym typeface="Graphik"/>
              </a:defRPr>
            </a:pPr>
            <a:r>
              <a:t>It utilizes metal mesh grids to measure the speed and trajectory of dust particles, pinpointing their origin on Europa's surface.</a:t>
            </a:r>
          </a:p>
          <a:p>
            <a:pPr marL="203200" indent="-203200" algn="l" defTabSz="457200">
              <a:buSzPct val="123000"/>
              <a:buChar char="•"/>
              <a:defRPr sz="3400">
                <a:solidFill>
                  <a:srgbClr val="000000"/>
                </a:solidFill>
                <a:latin typeface="Graphik"/>
                <a:ea typeface="Graphik"/>
                <a:cs typeface="Graphik"/>
                <a:sym typeface="Graphik"/>
              </a:defRPr>
            </a:pPr>
            <a:r>
              <a:t>By analyzing the chemistry of these dust particles, SUDA can identify organic molecules, salts, and other compounds, shedding light on Europa's surface composition and potential for life.</a:t>
            </a:r>
          </a:p>
          <a:p>
            <a:pPr marL="203200" indent="-203200" algn="l" defTabSz="457200">
              <a:buSzPct val="123000"/>
              <a:buChar char="•"/>
              <a:defRPr sz="3400">
                <a:solidFill>
                  <a:srgbClr val="000000"/>
                </a:solidFill>
                <a:latin typeface="Graphik"/>
                <a:ea typeface="Graphik"/>
                <a:cs typeface="Graphik"/>
                <a:sym typeface="Graphik"/>
              </a:defRPr>
            </a:pPr>
            <a:r>
              <a:t>SUDA's findings will help determine the origin of Europa's surface material, crucial for understanding its interior dynamics and the broader processes of material exchange among the Galilean moons.</a:t>
            </a:r>
          </a:p>
        </p:txBody>
      </p:sp>
      <p:pic>
        <p:nvPicPr>
          <p:cNvPr id="316" name="Screenshot 2024-04-26 at 7.15.25 AM.png" descr="Screenshot 2024-04-26 at 7.15.25 AM.png"/>
          <p:cNvPicPr>
            <a:picLocks noChangeAspect="1"/>
          </p:cNvPicPr>
          <p:nvPr/>
        </p:nvPicPr>
        <p:blipFill>
          <a:blip r:embed="rId3">
            <a:extLst/>
          </a:blip>
          <a:stretch>
            <a:fillRect/>
          </a:stretch>
        </p:blipFill>
        <p:spPr>
          <a:xfrm>
            <a:off x="12571526" y="8594446"/>
            <a:ext cx="8872154" cy="505355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Google Shape;163;p17"/>
          <p:cNvSpPr txBox="1"/>
          <p:nvPr>
            <p:ph type="title"/>
          </p:nvPr>
        </p:nvSpPr>
        <p:spPr>
          <a:prstGeom prst="rect">
            <a:avLst/>
          </a:prstGeom>
        </p:spPr>
        <p:txBody>
          <a:bodyPr/>
          <a:lstStyle/>
          <a:p>
            <a:pPr/>
            <a:r>
              <a:t>What is a Planeterrella device?</a:t>
            </a:r>
          </a:p>
        </p:txBody>
      </p:sp>
      <p:pic>
        <p:nvPicPr>
          <p:cNvPr id="319" name="Image" descr="Image"/>
          <p:cNvPicPr>
            <a:picLocks noChangeAspect="1"/>
          </p:cNvPicPr>
          <p:nvPr/>
        </p:nvPicPr>
        <p:blipFill>
          <a:blip r:embed="rId2">
            <a:extLst/>
          </a:blip>
          <a:stretch>
            <a:fillRect/>
          </a:stretch>
        </p:blipFill>
        <p:spPr>
          <a:xfrm>
            <a:off x="575998" y="6776235"/>
            <a:ext cx="4514226" cy="5786416"/>
          </a:xfrm>
          <a:prstGeom prst="rect">
            <a:avLst/>
          </a:prstGeom>
          <a:ln w="12700">
            <a:miter lim="400000"/>
          </a:ln>
          <a:effectLst>
            <a:outerShdw sx="100000" sy="100000" kx="0" ky="0" algn="b" rotWithShape="0" blurRad="101600" dist="50800" dir="10798949">
              <a:srgbClr val="FFFFFF">
                <a:alpha val="35000"/>
              </a:srgbClr>
            </a:outerShdw>
          </a:effectLst>
        </p:spPr>
      </p:pic>
      <p:sp>
        <p:nvSpPr>
          <p:cNvPr id="320" name="Google Shape;164;p17"/>
          <p:cNvSpPr txBox="1"/>
          <p:nvPr>
            <p:ph type="body" sz="half" idx="1"/>
          </p:nvPr>
        </p:nvSpPr>
        <p:spPr>
          <a:xfrm>
            <a:off x="2671158" y="2468652"/>
            <a:ext cx="16527308" cy="6818909"/>
          </a:xfrm>
          <a:prstGeom prst="rect">
            <a:avLst/>
          </a:prstGeom>
        </p:spPr>
        <p:txBody>
          <a:bodyPr/>
          <a:lstStyle/>
          <a:p>
            <a:pPr marL="0" indent="0">
              <a:spcBef>
                <a:spcPts val="1300"/>
              </a:spcBef>
              <a:buSzTx/>
              <a:buNone/>
              <a:defRPr u="sng"/>
            </a:pPr>
            <a:r>
              <a:rPr b="1" u="none"/>
              <a:t>WILLIAM GILBERT: </a:t>
            </a:r>
            <a:r>
              <a:rPr u="none"/>
              <a:t>Queen Elizabeth I’s Physicist, built a magnetized spherical model of Earth using Lodestone to demonstrate why compasses point North, dubbed it the </a:t>
            </a:r>
            <a:r>
              <a:rPr i="1" u="none">
                <a:solidFill>
                  <a:srgbClr val="7890CD"/>
                </a:solidFill>
              </a:rPr>
              <a:t>Terrella</a:t>
            </a:r>
            <a:endParaRPr i="1"/>
          </a:p>
          <a:p>
            <a:pPr>
              <a:spcBef>
                <a:spcPts val="1300"/>
              </a:spcBef>
            </a:pPr>
            <a:r>
              <a:t>First modern Terrella was built by Norwegian Physicist </a:t>
            </a:r>
            <a:r>
              <a:rPr b="1"/>
              <a:t>Kristian Birkeland </a:t>
            </a:r>
            <a:r>
              <a:t>after expedition</a:t>
            </a:r>
          </a:p>
          <a:p>
            <a:pPr lvl="4">
              <a:spcBef>
                <a:spcPts val="1300"/>
              </a:spcBef>
              <a:buChar char="-"/>
            </a:pPr>
            <a:r>
              <a:t>Birkeland was nominated for the Nobel prize 7 times for his work</a:t>
            </a:r>
          </a:p>
          <a:p>
            <a:pPr lvl="4">
              <a:spcBef>
                <a:spcPts val="1300"/>
              </a:spcBef>
              <a:buChar char="-"/>
            </a:pPr>
            <a:r>
              <a:t>The device consists of a negatively biased metal sphere representing a planet with a permanent bar magnet is embedded within it. The bell jar encompassing the spheres is vacuumed down with an oil pump </a:t>
            </a:r>
          </a:p>
        </p:txBody>
      </p:sp>
      <p:pic>
        <p:nvPicPr>
          <p:cNvPr id="321" name="Screen Shot 2021-03-07 at 11.39.48 AM.png" descr="Screen Shot 2021-03-07 at 11.39.48 AM.png"/>
          <p:cNvPicPr>
            <a:picLocks noChangeAspect="1"/>
          </p:cNvPicPr>
          <p:nvPr/>
        </p:nvPicPr>
        <p:blipFill>
          <a:blip r:embed="rId3">
            <a:extLst/>
          </a:blip>
          <a:stretch>
            <a:fillRect/>
          </a:stretch>
        </p:blipFill>
        <p:spPr>
          <a:xfrm>
            <a:off x="18990239" y="2540332"/>
            <a:ext cx="5336922" cy="9125843"/>
          </a:xfrm>
          <a:prstGeom prst="rect">
            <a:avLst/>
          </a:prstGeom>
          <a:ln w="12700">
            <a:miter lim="400000"/>
          </a:ln>
        </p:spPr>
      </p:pic>
      <p:sp>
        <p:nvSpPr>
          <p:cNvPr id="322" name="Kristian Birkeland"/>
          <p:cNvSpPr txBox="1"/>
          <p:nvPr/>
        </p:nvSpPr>
        <p:spPr>
          <a:xfrm>
            <a:off x="683237" y="12472298"/>
            <a:ext cx="3958794" cy="798323"/>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lnSpc>
                <a:spcPct val="115000"/>
              </a:lnSpc>
              <a:spcBef>
                <a:spcPts val="1300"/>
              </a:spcBef>
              <a:defRPr sz="3400">
                <a:solidFill>
                  <a:srgbClr val="000000"/>
                </a:solidFill>
                <a:latin typeface="Graphik Medium"/>
                <a:ea typeface="Graphik Medium"/>
                <a:cs typeface="Graphik Medium"/>
                <a:sym typeface="Graphik Medium"/>
              </a:defRPr>
            </a:lvl1pPr>
          </a:lstStyle>
          <a:p>
            <a:pPr/>
            <a:r>
              <a:t>Kristian Birkeland </a:t>
            </a:r>
          </a:p>
        </p:txBody>
      </p:sp>
      <p:sp>
        <p:nvSpPr>
          <p:cNvPr id="323" name="Line"/>
          <p:cNvSpPr/>
          <p:nvPr/>
        </p:nvSpPr>
        <p:spPr>
          <a:xfrm>
            <a:off x="20012476" y="5720748"/>
            <a:ext cx="825674" cy="1"/>
          </a:xfrm>
          <a:prstGeom prst="line">
            <a:avLst/>
          </a:prstGeom>
          <a:ln w="63500">
            <a:solidFill>
              <a:srgbClr val="0145AC"/>
            </a:solidFill>
            <a:tailEnd type="triangle"/>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324" name="Line"/>
          <p:cNvSpPr/>
          <p:nvPr/>
        </p:nvSpPr>
        <p:spPr>
          <a:xfrm flipH="1">
            <a:off x="22431739" y="5720748"/>
            <a:ext cx="825674" cy="1"/>
          </a:xfrm>
          <a:prstGeom prst="line">
            <a:avLst/>
          </a:prstGeom>
          <a:ln w="63500">
            <a:solidFill>
              <a:srgbClr val="0145AC"/>
            </a:solidFill>
            <a:tailEnd type="triangle"/>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325" name="Google Shape;164;p17"/>
          <p:cNvSpPr txBox="1"/>
          <p:nvPr/>
        </p:nvSpPr>
        <p:spPr>
          <a:xfrm>
            <a:off x="19867399" y="1246206"/>
            <a:ext cx="3582602" cy="1629772"/>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ormAutofit fontScale="100000" lnSpcReduction="0"/>
          </a:bodyPr>
          <a:lstStyle/>
          <a:p>
            <a:pPr defTabSz="2438400">
              <a:defRPr>
                <a:solidFill>
                  <a:srgbClr val="000000"/>
                </a:solidFill>
                <a:latin typeface="Graphik"/>
                <a:ea typeface="Graphik"/>
                <a:cs typeface="Graphik"/>
                <a:sym typeface="Graphik"/>
              </a:defRPr>
            </a:pPr>
            <a14:m>
              <m:oMath>
                <m:r>
                  <a:rPr xmlns:a="http://schemas.openxmlformats.org/drawingml/2006/main" sz="1050" i="1">
                    <a:solidFill>
                      <a:srgbClr val="EE7045"/>
                    </a:solidFill>
                    <a:latin typeface="Cambria Math" panose="02040503050406030204" pitchFamily="18" charset="0"/>
                  </a:rPr>
                  <m:t>→</m:t>
                </m:r>
              </m:oMath>
            </a14:m>
            <a:r>
              <a:t> </a:t>
            </a:r>
            <a:r>
              <a:rPr b="1"/>
              <a:t>magnetic field </a:t>
            </a:r>
          </a:p>
          <a:p>
            <a:pPr defTabSz="2438400">
              <a:defRPr>
                <a:solidFill>
                  <a:srgbClr val="000000"/>
                </a:solidFill>
                <a:latin typeface="Graphik"/>
                <a:ea typeface="Graphik"/>
                <a:cs typeface="Graphik"/>
                <a:sym typeface="Graphik"/>
              </a:defRPr>
            </a:pPr>
            <a14:m>
              <m:oMath>
                <m:r>
                  <a:rPr xmlns:a="http://schemas.openxmlformats.org/drawingml/2006/main" sz="1050" i="1">
                    <a:solidFill>
                      <a:srgbClr val="0145AC"/>
                    </a:solidFill>
                    <a:latin typeface="Cambria Math" panose="02040503050406030204" pitchFamily="18" charset="0"/>
                  </a:rPr>
                  <m:t>→</m:t>
                </m:r>
              </m:oMath>
            </a14:m>
            <a:r>
              <a:rPr>
                <a:solidFill>
                  <a:srgbClr val="0145AC"/>
                </a:solidFill>
              </a:rPr>
              <a:t> </a:t>
            </a:r>
            <a:r>
              <a:rPr b="1"/>
              <a:t>electric field </a:t>
            </a:r>
            <a:endParaRPr sz="900">
              <a:solidFill>
                <a:srgbClr val="0145AC"/>
              </a:solidFill>
            </a:endParaRPr>
          </a:p>
        </p:txBody>
      </p:sp>
      <p:sp>
        <p:nvSpPr>
          <p:cNvPr id="3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28" name="Google Shape;172;p18"/>
          <p:cNvSpPr txBox="1"/>
          <p:nvPr>
            <p:ph type="title"/>
          </p:nvPr>
        </p:nvSpPr>
        <p:spPr>
          <a:prstGeom prst="rect">
            <a:avLst/>
          </a:prstGeom>
        </p:spPr>
        <p:txBody>
          <a:bodyPr/>
          <a:lstStyle>
            <a:lvl1pPr>
              <a:defRPr sz="5600">
                <a:solidFill>
                  <a:srgbClr val="FFFFFF"/>
                </a:solidFill>
              </a:defRPr>
            </a:lvl1pPr>
          </a:lstStyle>
          <a:p>
            <a:pPr/>
            <a:r>
              <a:t>Significance of Terrella Studies: Modern Findings</a:t>
            </a:r>
          </a:p>
        </p:txBody>
      </p:sp>
      <p:sp>
        <p:nvSpPr>
          <p:cNvPr id="329" name="Google Shape;173;p18"/>
          <p:cNvSpPr txBox="1"/>
          <p:nvPr>
            <p:ph type="body" sz="half" idx="1"/>
          </p:nvPr>
        </p:nvSpPr>
        <p:spPr>
          <a:xfrm>
            <a:off x="1148366" y="3426453"/>
            <a:ext cx="10440935" cy="8717483"/>
          </a:xfrm>
          <a:prstGeom prst="rect">
            <a:avLst/>
          </a:prstGeom>
        </p:spPr>
        <p:txBody>
          <a:bodyPr/>
          <a:lstStyle/>
          <a:p>
            <a:pPr marL="314425" indent="-314425" defTabSz="2389632">
              <a:lnSpc>
                <a:spcPct val="110000"/>
              </a:lnSpc>
              <a:spcBef>
                <a:spcPts val="2000"/>
              </a:spcBef>
              <a:defRPr sz="3136">
                <a:solidFill>
                  <a:srgbClr val="FFFFFF"/>
                </a:solidFill>
              </a:defRPr>
            </a:pPr>
            <a:r>
              <a:t>”La Planeterrella” located at the French Institute of Planetology and Astrophysics in Grenoble (IPAG)</a:t>
            </a:r>
          </a:p>
          <a:p>
            <a:pPr marL="314425" indent="-314425" defTabSz="2389632">
              <a:lnSpc>
                <a:spcPct val="110000"/>
              </a:lnSpc>
              <a:spcBef>
                <a:spcPts val="2000"/>
              </a:spcBef>
              <a:defRPr sz="3136">
                <a:solidFill>
                  <a:srgbClr val="FFFFFF"/>
                </a:solidFill>
              </a:defRPr>
            </a:pPr>
            <a:r>
              <a:t>Graduate Student </a:t>
            </a:r>
            <a:r>
              <a:rPr b="1"/>
              <a:t>David Bernard</a:t>
            </a:r>
            <a:r>
              <a:t> used the apparatus to simulate the Aurora  due to the magnetic anomalies surrounding Mars</a:t>
            </a:r>
          </a:p>
          <a:p>
            <a:pPr marL="314425" indent="-314425" defTabSz="2389632">
              <a:lnSpc>
                <a:spcPct val="110000"/>
              </a:lnSpc>
              <a:spcBef>
                <a:spcPts val="2000"/>
              </a:spcBef>
              <a:defRPr sz="3136">
                <a:solidFill>
                  <a:srgbClr val="FFFFFF"/>
                </a:solidFill>
              </a:defRPr>
            </a:pPr>
            <a:r>
              <a:t>Accomplished this by replacing the air in the chamber with the </a:t>
            </a:r>
            <a14:m>
              <m:oMath>
                <m:r>
                  <a:rPr xmlns:a="http://schemas.openxmlformats.org/drawingml/2006/main" sz="1400" i="1">
                    <a:solidFill>
                      <a:srgbClr val="FFFFFF"/>
                    </a:solidFill>
                    <a:latin typeface="Cambria Math" panose="02040503050406030204" pitchFamily="18" charset="0"/>
                  </a:rPr>
                  <m:t>C</m:t>
                </m:r>
                <m:sSub>
                  <m:e>
                    <m:r>
                      <a:rPr xmlns:a="http://schemas.openxmlformats.org/drawingml/2006/main" sz="1400" i="1">
                        <a:solidFill>
                          <a:srgbClr val="FFFFFF"/>
                        </a:solidFill>
                        <a:latin typeface="Cambria Math" panose="02040503050406030204" pitchFamily="18" charset="0"/>
                      </a:rPr>
                      <m:t>O</m:t>
                    </m:r>
                  </m:e>
                  <m:sub>
                    <m:r>
                      <a:rPr xmlns:a="http://schemas.openxmlformats.org/drawingml/2006/main" sz="1400" i="1">
                        <a:solidFill>
                          <a:srgbClr val="FFFFFF"/>
                        </a:solidFill>
                        <a:latin typeface="Cambria Math" panose="02040503050406030204" pitchFamily="18" charset="0"/>
                      </a:rPr>
                      <m:t>2</m:t>
                    </m:r>
                  </m:sub>
                </m:sSub>
              </m:oMath>
            </a14:m>
            <a:r>
              <a:t> composition in the Martian atmosphere</a:t>
            </a:r>
          </a:p>
          <a:p>
            <a:pPr marL="314425" indent="-314425" defTabSz="2389632">
              <a:lnSpc>
                <a:spcPct val="110000"/>
              </a:lnSpc>
              <a:spcBef>
                <a:spcPts val="2000"/>
              </a:spcBef>
              <a:defRPr sz="3136">
                <a:solidFill>
                  <a:srgbClr val="FFFFFF"/>
                </a:solidFill>
              </a:defRPr>
            </a:pPr>
            <a:r>
              <a:t>Based off the findings of the Ultraviolet Radiation in the Martian Atmosphere NASA mission Mars Atmosphere Volatile EvolutioN (MAVEN) spacecraft, led by Principal Investigator </a:t>
            </a:r>
            <a:r>
              <a:rPr b="1"/>
              <a:t>Bruce Jakosky</a:t>
            </a:r>
            <a:r>
              <a:t> of LASP</a:t>
            </a:r>
          </a:p>
        </p:txBody>
      </p:sp>
      <p:pic>
        <p:nvPicPr>
          <p:cNvPr id="330" name="Image" descr="Image"/>
          <p:cNvPicPr>
            <a:picLocks noChangeAspect="1"/>
          </p:cNvPicPr>
          <p:nvPr/>
        </p:nvPicPr>
        <p:blipFill>
          <a:blip r:embed="rId2">
            <a:extLst/>
          </a:blip>
          <a:srcRect l="0" t="0" r="0" b="15916"/>
          <a:stretch>
            <a:fillRect/>
          </a:stretch>
        </p:blipFill>
        <p:spPr>
          <a:xfrm>
            <a:off x="12596644" y="8043598"/>
            <a:ext cx="11851763" cy="5605555"/>
          </a:xfrm>
          <a:prstGeom prst="rect">
            <a:avLst/>
          </a:prstGeom>
          <a:ln w="12700">
            <a:miter lim="400000"/>
          </a:ln>
        </p:spPr>
      </p:pic>
      <p:pic>
        <p:nvPicPr>
          <p:cNvPr id="331" name="Screen Shot 2021-03-07 at 12.14.02 PM.png" descr="Screen Shot 2021-03-07 at 12.14.02 PM.png"/>
          <p:cNvPicPr>
            <a:picLocks noChangeAspect="1"/>
          </p:cNvPicPr>
          <p:nvPr/>
        </p:nvPicPr>
        <p:blipFill>
          <a:blip r:embed="rId3">
            <a:extLst/>
          </a:blip>
          <a:stretch>
            <a:fillRect/>
          </a:stretch>
        </p:blipFill>
        <p:spPr>
          <a:xfrm>
            <a:off x="12653581" y="2892389"/>
            <a:ext cx="6673802" cy="5605993"/>
          </a:xfrm>
          <a:prstGeom prst="rect">
            <a:avLst/>
          </a:prstGeom>
          <a:ln w="12700">
            <a:miter lim="400000"/>
          </a:ln>
        </p:spPr>
      </p:pic>
      <p:sp>
        <p:nvSpPr>
          <p:cNvPr id="3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Google Shape;211;p22"/>
          <p:cNvSpPr txBox="1"/>
          <p:nvPr>
            <p:ph type="title"/>
          </p:nvPr>
        </p:nvSpPr>
        <p:spPr>
          <a:prstGeom prst="rect">
            <a:avLst/>
          </a:prstGeom>
        </p:spPr>
        <p:txBody>
          <a:bodyPr/>
          <a:lstStyle/>
          <a:p>
            <a:pPr/>
            <a:r>
              <a:t>Mirroring Effects</a:t>
            </a:r>
          </a:p>
        </p:txBody>
      </p:sp>
      <p:grpSp>
        <p:nvGrpSpPr>
          <p:cNvPr id="337" name="Group"/>
          <p:cNvGrpSpPr/>
          <p:nvPr/>
        </p:nvGrpSpPr>
        <p:grpSpPr>
          <a:xfrm>
            <a:off x="5628272" y="2101867"/>
            <a:ext cx="13651289" cy="11709186"/>
            <a:chOff x="0" y="0"/>
            <a:chExt cx="13651288" cy="11709184"/>
          </a:xfrm>
        </p:grpSpPr>
        <p:sp>
          <p:nvSpPr>
            <p:cNvPr id="335" name="MAGNETIC MIRROR POINTS: a point where the magnetic field becomes strong enough to reverse the drift velocity of a charged particle.…"/>
            <p:cNvSpPr txBox="1"/>
            <p:nvPr/>
          </p:nvSpPr>
          <p:spPr>
            <a:xfrm>
              <a:off x="337941" y="0"/>
              <a:ext cx="13313348" cy="37876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algn="l" defTabSz="2438400">
                <a:lnSpc>
                  <a:spcPct val="115000"/>
                </a:lnSpc>
                <a:spcBef>
                  <a:spcPts val="3200"/>
                </a:spcBef>
                <a:defRPr b="1" sz="3400">
                  <a:solidFill>
                    <a:srgbClr val="000000"/>
                  </a:solidFill>
                  <a:latin typeface="Graphik"/>
                  <a:ea typeface="Graphik"/>
                  <a:cs typeface="Graphik"/>
                  <a:sym typeface="Graphik"/>
                </a:defRPr>
              </a:pPr>
              <a:r>
                <a:t>MAGNETIC MIRROR POINTS:</a:t>
              </a:r>
              <a:r>
                <a:rPr b="0"/>
                <a:t> a point where the magnetic field becomes strong enough to reverse the drift velocity of a charged particle.</a:t>
              </a:r>
              <a:endParaRPr b="0"/>
            </a:p>
            <a:p>
              <a:pPr marL="340894" indent="-340894" algn="l" defTabSz="2438400">
                <a:lnSpc>
                  <a:spcPct val="115000"/>
                </a:lnSpc>
                <a:spcBef>
                  <a:spcPts val="3200"/>
                </a:spcBef>
                <a:buSzPct val="100000"/>
                <a:buChar char="•"/>
                <a:defRPr sz="3400">
                  <a:solidFill>
                    <a:srgbClr val="000000"/>
                  </a:solidFill>
                  <a:latin typeface="Graphik"/>
                  <a:ea typeface="Graphik"/>
                  <a:cs typeface="Graphik"/>
                  <a:sym typeface="Graphik"/>
                </a:defRPr>
              </a:pPr>
              <a:r>
                <a:t>Bounce motion w/ cyclotron gyration</a:t>
              </a:r>
            </a:p>
          </p:txBody>
        </p:sp>
        <p:pic>
          <p:nvPicPr>
            <p:cNvPr id="336" name="Screen Shot 2021-03-07 at 2.31.21 PM.png" descr="Screen Shot 2021-03-07 at 2.31.21 PM.png"/>
            <p:cNvPicPr>
              <a:picLocks noChangeAspect="1"/>
            </p:cNvPicPr>
            <p:nvPr/>
          </p:nvPicPr>
          <p:blipFill>
            <a:blip r:embed="rId2">
              <a:extLst/>
            </a:blip>
            <a:stretch>
              <a:fillRect/>
            </a:stretch>
          </p:blipFill>
          <p:spPr>
            <a:xfrm>
              <a:off x="0" y="4031969"/>
              <a:ext cx="11833939" cy="7677216"/>
            </a:xfrm>
            <a:prstGeom prst="rect">
              <a:avLst/>
            </a:prstGeom>
            <a:ln w="12700" cap="flat">
              <a:noFill/>
              <a:miter lim="400000"/>
            </a:ln>
            <a:effectLst/>
          </p:spPr>
        </p:pic>
      </p:grpSp>
      <p:sp>
        <p:nvSpPr>
          <p:cNvPr id="3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The Final product"/>
          <p:cNvSpPr txBox="1"/>
          <p:nvPr>
            <p:ph type="title"/>
          </p:nvPr>
        </p:nvSpPr>
        <p:spPr>
          <a:prstGeom prst="rect">
            <a:avLst/>
          </a:prstGeom>
        </p:spPr>
        <p:txBody>
          <a:bodyPr/>
          <a:lstStyle/>
          <a:p>
            <a:pPr/>
            <a:r>
              <a:t>The Final product</a:t>
            </a:r>
          </a:p>
        </p:txBody>
      </p:sp>
      <p:pic>
        <p:nvPicPr>
          <p:cNvPr id="341" name="recorded-1016052649764.MP4" descr="recorded-1016052649764.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095846" y="3063027"/>
            <a:ext cx="5184202" cy="9216359"/>
          </a:xfrm>
          <a:prstGeom prst="rect">
            <a:avLst/>
          </a:prstGeom>
          <a:ln w="12700">
            <a:miter lim="400000"/>
          </a:ln>
        </p:spPr>
      </p:pic>
      <p:pic>
        <p:nvPicPr>
          <p:cNvPr id="342" name="ringonit.MP4" descr="ringonit.MP4"/>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6751877" y="3051163"/>
            <a:ext cx="5199051" cy="9242755"/>
          </a:xfrm>
          <a:prstGeom prst="rect">
            <a:avLst/>
          </a:prstGeom>
          <a:ln w="12700">
            <a:miter lim="400000"/>
          </a:ln>
        </p:spPr>
      </p:pic>
      <p:pic>
        <p:nvPicPr>
          <p:cNvPr id="343" name="crazy.MOV" descr="crazy.MOV"/>
          <p:cNvPicPr>
            <a:picLocks noChangeAspect="0"/>
          </p:cNvPicPr>
          <p:nvPr>
            <a:videoFile r:link="rId8"/>
            <p:extLst>
              <p:ext uri="{DAA4B4D4-6D71-4841-9C94-3DE7FCFB9230}">
                <p14:media xmlns:p14="http://schemas.microsoft.com/office/powerpoint/2010/main" r:embed="rId9"/>
              </p:ext>
            </p:extLst>
          </p:nvPr>
        </p:nvPicPr>
        <p:blipFill>
          <a:blip r:embed="rId10">
            <a:extLst/>
          </a:blip>
          <a:stretch>
            <a:fillRect/>
          </a:stretch>
        </p:blipFill>
        <p:spPr>
          <a:xfrm>
            <a:off x="12422755" y="3056523"/>
            <a:ext cx="5194520" cy="9234701"/>
          </a:xfrm>
          <a:prstGeom prst="rect">
            <a:avLst/>
          </a:prstGeom>
          <a:ln w="12700">
            <a:miter lim="400000"/>
          </a:ln>
        </p:spPr>
      </p:pic>
      <p:pic>
        <p:nvPicPr>
          <p:cNvPr id="344" name="startherup.MP4" descr="startherup.MP4"/>
          <p:cNvPicPr>
            <a:picLocks noChangeAspect="0"/>
          </p:cNvPicPr>
          <p:nvPr>
            <a:videoFile r:link="rId11"/>
            <p:extLst>
              <p:ext uri="{DAA4B4D4-6D71-4841-9C94-3DE7FCFB9230}">
                <p14:media xmlns:p14="http://schemas.microsoft.com/office/powerpoint/2010/main" r:embed="rId12"/>
              </p:ext>
            </p:extLst>
          </p:nvPr>
        </p:nvPicPr>
        <p:blipFill>
          <a:blip r:embed="rId13">
            <a:extLst/>
          </a:blip>
          <a:stretch>
            <a:fillRect/>
          </a:stretch>
        </p:blipFill>
        <p:spPr>
          <a:xfrm>
            <a:off x="18495503" y="3049829"/>
            <a:ext cx="5199050" cy="9242756"/>
          </a:xfrm>
          <a:prstGeom prst="rect">
            <a:avLst/>
          </a:prstGeom>
          <a:ln w="12700">
            <a:miter lim="400000"/>
          </a:ln>
        </p:spPr>
      </p:pic>
      <p:sp>
        <p:nvSpPr>
          <p:cNvPr id="3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400" fill="hold"/>
                                        <p:tgtEl>
                                          <p:spTgt spid="341"/>
                                        </p:tgtEl>
                                      </p:cBhvr>
                                    </p:cmd>
                                  </p:childTnLst>
                                </p:cTn>
                              </p:par>
                            </p:childTnLst>
                          </p:cTn>
                        </p:par>
                        <p:par>
                          <p:cTn id="7" fill="hold">
                            <p:stCondLst>
                              <p:cond delay="6400"/>
                            </p:stCondLst>
                            <p:childTnLst>
                              <p:par>
                                <p:cTn id="8" presetClass="mediacall" nodeType="afterEffect" presetSubtype="0" presetID="1" grpId="2" fill="hold">
                                  <p:stCondLst>
                                    <p:cond delay="0"/>
                                  </p:stCondLst>
                                  <p:childTnLst>
                                    <p:cmd type="call" cmd="playFrom(0.0)">
                                      <p:cBhvr>
                                        <p:cTn id="9" dur="10133" fill="hold"/>
                                        <p:tgtEl>
                                          <p:spTgt spid="342"/>
                                        </p:tgtEl>
                                      </p:cBhvr>
                                    </p:cmd>
                                  </p:childTnLst>
                                </p:cTn>
                              </p:par>
                            </p:childTnLst>
                          </p:cTn>
                        </p:par>
                        <p:par>
                          <p:cTn id="10" fill="hold">
                            <p:stCondLst>
                              <p:cond delay="16533"/>
                            </p:stCondLst>
                            <p:childTnLst>
                              <p:par>
                                <p:cTn id="11" presetClass="mediacall" nodeType="afterEffect" presetSubtype="0" presetID="1" grpId="3" fill="hold">
                                  <p:stCondLst>
                                    <p:cond delay="0"/>
                                  </p:stCondLst>
                                  <p:childTnLst>
                                    <p:cmd type="call" cmd="playFrom(0.0)">
                                      <p:cBhvr>
                                        <p:cTn id="12" dur="14531" fill="hold"/>
                                        <p:tgtEl>
                                          <p:spTgt spid="343"/>
                                        </p:tgtEl>
                                      </p:cBhvr>
                                    </p:cmd>
                                  </p:childTnLst>
                                </p:cTn>
                              </p:par>
                            </p:childTnLst>
                          </p:cTn>
                        </p:par>
                        <p:par>
                          <p:cTn id="13" fill="hold">
                            <p:stCondLst>
                              <p:cond delay="31064"/>
                            </p:stCondLst>
                            <p:childTnLst>
                              <p:par>
                                <p:cTn id="14" presetClass="mediacall" nodeType="afterEffect" presetSubtype="0" presetID="1" grpId="4" fill="hold">
                                  <p:stCondLst>
                                    <p:cond delay="0"/>
                                  </p:stCondLst>
                                  <p:childTnLst>
                                    <p:cmd type="call" cmd="playFrom(0.0)">
                                      <p:cBhvr>
                                        <p:cTn id="15" dur="4733" fill="hold"/>
                                        <p:tgtEl>
                                          <p:spTgt spid="34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16" fill="hold" display="0">
                  <p:stCondLst>
                    <p:cond delay="indefinite"/>
                  </p:stCondLst>
                </p:cTn>
                <p:tgtEl>
                  <p:spTgt spid="341"/>
                </p:tgtEl>
              </p:cMediaNode>
            </p:video>
            <p:seq concurrent="1" prevAc="none" nextAc="seek">
              <p:cTn id="17" evtFilter="cancelBubble" nodeType="interactiveSeq" restart="whenNotActive" fill="hold">
                <p:stCondLst>
                  <p:cond delay="0" evt="onClick">
                    <p:tgtEl>
                      <p:spTgt spid="341"/>
                    </p:tgtEl>
                  </p:cond>
                </p:stCondLst>
                <p:endSync delay="0" evt="end">
                  <p:rtn val="all"/>
                </p:endSync>
                <p:childTnLst>
                  <p:par>
                    <p:cTn id="18" fill="hold">
                      <p:stCondLst>
                        <p:cond delay="0"/>
                      </p:stCondLst>
                      <p:childTnLst>
                        <p:par>
                          <p:cTn id="19" fill="hold">
                            <p:stCondLst>
                              <p:cond delay="0"/>
                            </p:stCondLst>
                            <p:childTnLst>
                              <p:par>
                                <p:cTn id="20" presetClass="mediacall" nodeType="clickEffect" presetSubtype="0" presetID="2" fill="hold">
                                  <p:stCondLst>
                                    <p:cond delay="0"/>
                                  </p:stCondLst>
                                  <p:childTnLst>
                                    <p:cmd type="call" cmd="togglePause">
                                      <p:cBhvr>
                                        <p:cTn id="21" dur="1" fill="hold"/>
                                        <p:tgtEl>
                                          <p:spTgt spid="341"/>
                                        </p:tgtEl>
                                      </p:cBhvr>
                                    </p:cmd>
                                  </p:childTnLst>
                                </p:cTn>
                              </p:par>
                            </p:childTnLst>
                          </p:cTn>
                        </p:par>
                      </p:childTnLst>
                    </p:cTn>
                  </p:par>
                </p:childTnLst>
              </p:cTn>
              <p:nextCondLst>
                <p:cond delay="0" evt="onClick">
                  <p:tgtEl>
                    <p:spTgt spid="341"/>
                  </p:tgtEl>
                </p:cond>
              </p:nextCondLst>
            </p:seq>
            <p:video fullScrn="0">
              <p:cMediaNode mute="0" showWhenStopped="1" numSld="1" vol="0">
                <p:cTn id="22" fill="hold" display="0">
                  <p:stCondLst>
                    <p:cond delay="indefinite"/>
                  </p:stCondLst>
                </p:cTn>
                <p:tgtEl>
                  <p:spTgt spid="342"/>
                </p:tgtEl>
              </p:cMediaNode>
            </p:video>
            <p:seq concurrent="1" prevAc="none" nextAc="seek">
              <p:cTn id="23" evtFilter="cancelBubble" nodeType="interactiveSeq" restart="whenNotActive" fill="hold">
                <p:stCondLst>
                  <p:cond delay="0" evt="onClick">
                    <p:tgtEl>
                      <p:spTgt spid="342"/>
                    </p:tgtEl>
                  </p:cond>
                </p:stCondLst>
                <p:endSync delay="0" evt="end">
                  <p:rtn val="all"/>
                </p:endSync>
                <p:childTnLst>
                  <p:par>
                    <p:cTn id="24" fill="hold">
                      <p:stCondLst>
                        <p:cond delay="0"/>
                      </p:stCondLst>
                      <p:childTnLst>
                        <p:par>
                          <p:cTn id="25" fill="hold">
                            <p:stCondLst>
                              <p:cond delay="0"/>
                            </p:stCondLst>
                            <p:childTnLst>
                              <p:par>
                                <p:cTn id="26" presetClass="mediacall" nodeType="clickEffect" presetSubtype="0" presetID="2" fill="hold">
                                  <p:stCondLst>
                                    <p:cond delay="0"/>
                                  </p:stCondLst>
                                  <p:childTnLst>
                                    <p:cmd type="call" cmd="togglePause">
                                      <p:cBhvr>
                                        <p:cTn id="27" dur="1" fill="hold"/>
                                        <p:tgtEl>
                                          <p:spTgt spid="342"/>
                                        </p:tgtEl>
                                      </p:cBhvr>
                                    </p:cmd>
                                  </p:childTnLst>
                                </p:cTn>
                              </p:par>
                            </p:childTnLst>
                          </p:cTn>
                        </p:par>
                      </p:childTnLst>
                    </p:cTn>
                  </p:par>
                </p:childTnLst>
              </p:cTn>
              <p:nextCondLst>
                <p:cond delay="0" evt="onClick">
                  <p:tgtEl>
                    <p:spTgt spid="342"/>
                  </p:tgtEl>
                </p:cond>
              </p:nextCondLst>
            </p:seq>
            <p:video fullScrn="0">
              <p:cMediaNode mute="0" showWhenStopped="1" numSld="1" vol="0">
                <p:cTn id="28" fill="hold" display="0">
                  <p:stCondLst>
                    <p:cond delay="indefinite"/>
                  </p:stCondLst>
                </p:cTn>
                <p:tgtEl>
                  <p:spTgt spid="343"/>
                </p:tgtEl>
              </p:cMediaNode>
            </p:video>
            <p:seq concurrent="1" prevAc="none" nextAc="seek">
              <p:cTn id="29" evtFilter="cancelBubble" nodeType="interactiveSeq" restart="whenNotActive" fill="hold">
                <p:stCondLst>
                  <p:cond delay="0" evt="onClick">
                    <p:tgtEl>
                      <p:spTgt spid="343"/>
                    </p:tgtEl>
                  </p:cond>
                </p:stCondLst>
                <p:endSync delay="0" evt="end">
                  <p:rtn val="all"/>
                </p:endSync>
                <p:childTnLst>
                  <p:par>
                    <p:cTn id="30" fill="hold">
                      <p:stCondLst>
                        <p:cond delay="0"/>
                      </p:stCondLst>
                      <p:childTnLst>
                        <p:par>
                          <p:cTn id="31" fill="hold">
                            <p:stCondLst>
                              <p:cond delay="0"/>
                            </p:stCondLst>
                            <p:childTnLst>
                              <p:par>
                                <p:cTn id="32" presetClass="mediacall" nodeType="clickEffect" presetSubtype="0" presetID="2" fill="hold">
                                  <p:stCondLst>
                                    <p:cond delay="0"/>
                                  </p:stCondLst>
                                  <p:childTnLst>
                                    <p:cmd type="call" cmd="togglePause">
                                      <p:cBhvr>
                                        <p:cTn id="33" dur="1" fill="hold"/>
                                        <p:tgtEl>
                                          <p:spTgt spid="343"/>
                                        </p:tgtEl>
                                      </p:cBhvr>
                                    </p:cmd>
                                  </p:childTnLst>
                                </p:cTn>
                              </p:par>
                            </p:childTnLst>
                          </p:cTn>
                        </p:par>
                      </p:childTnLst>
                    </p:cTn>
                  </p:par>
                </p:childTnLst>
              </p:cTn>
              <p:nextCondLst>
                <p:cond delay="0" evt="onClick">
                  <p:tgtEl>
                    <p:spTgt spid="343"/>
                  </p:tgtEl>
                </p:cond>
              </p:nextCondLst>
            </p:seq>
            <p:video fullScrn="0">
              <p:cMediaNode mute="0" showWhenStopped="1" numSld="1" vol="0">
                <p:cTn id="34" fill="hold" display="0">
                  <p:stCondLst>
                    <p:cond delay="indefinite"/>
                  </p:stCondLst>
                </p:cTn>
                <p:tgtEl>
                  <p:spTgt spid="344"/>
                </p:tgtEl>
              </p:cMediaNode>
            </p:video>
            <p:seq concurrent="1" prevAc="none" nextAc="seek">
              <p:cTn id="35" evtFilter="cancelBubble" nodeType="interactiveSeq" restart="whenNotActive" fill="hold">
                <p:stCondLst>
                  <p:cond delay="0" evt="onClick">
                    <p:tgtEl>
                      <p:spTgt spid="344"/>
                    </p:tgtEl>
                  </p:cond>
                </p:stCondLst>
                <p:endSync delay="0" evt="end">
                  <p:rtn val="all"/>
                </p:endSync>
                <p:childTnLst>
                  <p:par>
                    <p:cTn id="36" fill="hold">
                      <p:stCondLst>
                        <p:cond delay="0"/>
                      </p:stCondLst>
                      <p:childTnLst>
                        <p:par>
                          <p:cTn id="37" fill="hold">
                            <p:stCondLst>
                              <p:cond delay="0"/>
                            </p:stCondLst>
                            <p:childTnLst>
                              <p:par>
                                <p:cTn id="38" presetClass="mediacall" nodeType="clickEffect" presetSubtype="0" presetID="2" fill="hold">
                                  <p:stCondLst>
                                    <p:cond delay="0"/>
                                  </p:stCondLst>
                                  <p:childTnLst>
                                    <p:cmd type="call" cmd="togglePause">
                                      <p:cBhvr>
                                        <p:cTn id="39" dur="1" fill="hold"/>
                                        <p:tgtEl>
                                          <p:spTgt spid="344"/>
                                        </p:tgtEl>
                                      </p:cBhvr>
                                    </p:cmd>
                                  </p:childTnLst>
                                </p:cTn>
                              </p:par>
                            </p:childTnLst>
                          </p:cTn>
                        </p:par>
                      </p:childTnLst>
                    </p:cTn>
                  </p:par>
                </p:childTnLst>
              </p:cTn>
              <p:nextCondLst>
                <p:cond delay="0" evt="onClick">
                  <p:tgtEl>
                    <p:spTgt spid="34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Google Shape;317;p34"/>
          <p:cNvSpPr txBox="1"/>
          <p:nvPr>
            <p:ph type="title"/>
          </p:nvPr>
        </p:nvSpPr>
        <p:spPr>
          <a:prstGeom prst="rect">
            <a:avLst/>
          </a:prstGeom>
        </p:spPr>
        <p:txBody>
          <a:bodyPr/>
          <a:lstStyle>
            <a:lvl1pPr>
              <a:defRPr sz="5600"/>
            </a:lvl1pPr>
          </a:lstStyle>
          <a:p>
            <a:pPr/>
            <a:r>
              <a:t>Python/FORTRAN Implementation</a:t>
            </a:r>
          </a:p>
        </p:txBody>
      </p:sp>
      <p:sp>
        <p:nvSpPr>
          <p:cNvPr id="348" name="Google Shape;318;p34"/>
          <p:cNvSpPr txBox="1"/>
          <p:nvPr>
            <p:ph type="body" sz="quarter" idx="1"/>
          </p:nvPr>
        </p:nvSpPr>
        <p:spPr>
          <a:xfrm>
            <a:off x="1148366" y="2976399"/>
            <a:ext cx="11189476" cy="3899668"/>
          </a:xfrm>
          <a:prstGeom prst="rect">
            <a:avLst/>
          </a:prstGeom>
        </p:spPr>
        <p:txBody>
          <a:bodyPr/>
          <a:lstStyle/>
          <a:p>
            <a:pPr marL="296578" indent="-296578" defTabSz="2121408">
              <a:spcBef>
                <a:spcPts val="2000"/>
              </a:spcBef>
              <a:defRPr sz="2958"/>
            </a:pPr>
            <a:r>
              <a:t>Discretized the equations for a dipole magnetic field and weak radial electric field (approximated using cylindrical symmetry).</a:t>
            </a:r>
          </a:p>
          <a:p>
            <a:pPr marL="296578" indent="-296578" defTabSz="2121408">
              <a:spcBef>
                <a:spcPts val="2000"/>
              </a:spcBef>
              <a:defRPr sz="2958"/>
            </a:pPr>
            <a:r>
              <a:t>Code was parallelized in FORTRAN using OpenMP</a:t>
            </a:r>
          </a:p>
          <a:p>
            <a:pPr marL="296578" indent="-296578" defTabSz="2121408">
              <a:spcBef>
                <a:spcPts val="2000"/>
              </a:spcBef>
              <a:defRPr sz="2958"/>
            </a:pPr>
            <a:r>
              <a:t>Ions ignored due to larger mass and effective cross section</a:t>
            </a:r>
          </a:p>
        </p:txBody>
      </p:sp>
      <p:sp>
        <p:nvSpPr>
          <p:cNvPr id="349" name="Google Shape;320;p34"/>
          <p:cNvSpPr/>
          <p:nvPr/>
        </p:nvSpPr>
        <p:spPr>
          <a:xfrm>
            <a:off x="11422888" y="9843263"/>
            <a:ext cx="2659248" cy="743302"/>
          </a:xfrm>
          <a:prstGeom prst="rightArrow">
            <a:avLst>
              <a:gd name="adj1" fmla="val 31804"/>
              <a:gd name="adj2" fmla="val 97343"/>
            </a:avLst>
          </a:prstGeom>
          <a:solidFill>
            <a:srgbClr val="CCAD69"/>
          </a:solidFill>
          <a:ln w="25400">
            <a:solidFill>
              <a:srgbClr val="D9D9D9"/>
            </a:solidFill>
          </a:ln>
        </p:spPr>
        <p:txBody>
          <a:bodyPr lIns="121919" tIns="121919" rIns="121919" bIns="121919" anchor="ctr"/>
          <a:lstStyle/>
          <a:p>
            <a:pPr algn="l" defTabSz="2438400">
              <a:defRPr sz="3600">
                <a:solidFill>
                  <a:srgbClr val="000000"/>
                </a:solidFill>
                <a:latin typeface="Arial"/>
                <a:ea typeface="Arial"/>
                <a:cs typeface="Arial"/>
                <a:sym typeface="Arial"/>
              </a:defRPr>
            </a:pPr>
          </a:p>
        </p:txBody>
      </p:sp>
      <p:pic>
        <p:nvPicPr>
          <p:cNvPr id="350" name="Screen Shot 2021-03-07 at 2.31.21 PM.png" descr="Screen Shot 2021-03-07 at 2.31.21 PM.png"/>
          <p:cNvPicPr>
            <a:picLocks noChangeAspect="1"/>
          </p:cNvPicPr>
          <p:nvPr/>
        </p:nvPicPr>
        <p:blipFill>
          <a:blip r:embed="rId2">
            <a:extLst/>
          </a:blip>
          <a:stretch>
            <a:fillRect/>
          </a:stretch>
        </p:blipFill>
        <p:spPr>
          <a:xfrm>
            <a:off x="1091726" y="7042187"/>
            <a:ext cx="9781117" cy="6345456"/>
          </a:xfrm>
          <a:prstGeom prst="rect">
            <a:avLst/>
          </a:prstGeom>
          <a:ln w="12700">
            <a:miter lim="400000"/>
          </a:ln>
        </p:spPr>
      </p:pic>
      <p:pic>
        <p:nvPicPr>
          <p:cNvPr id="351" name="trajectories.mp4" descr="trajectories.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3086554" y="245712"/>
            <a:ext cx="9518185" cy="6345456"/>
          </a:xfrm>
          <a:prstGeom prst="rect">
            <a:avLst/>
          </a:prstGeom>
          <a:ln w="12700">
            <a:miter lim="400000"/>
          </a:ln>
        </p:spPr>
      </p:pic>
      <p:sp>
        <p:nvSpPr>
          <p:cNvPr id="352" name="Google Shape;164;p17"/>
          <p:cNvSpPr txBox="1"/>
          <p:nvPr/>
        </p:nvSpPr>
        <p:spPr>
          <a:xfrm>
            <a:off x="20348302" y="2603554"/>
            <a:ext cx="3582601" cy="1629772"/>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ormAutofit fontScale="100000" lnSpcReduction="0"/>
          </a:bodyPr>
          <a:lstStyle/>
          <a:p>
            <a:pPr algn="l" defTabSz="2438400">
              <a:lnSpc>
                <a:spcPct val="120000"/>
              </a:lnSpc>
              <a:defRPr b="1">
                <a:solidFill>
                  <a:srgbClr val="000000"/>
                </a:solidFill>
                <a:latin typeface="Graphik"/>
                <a:ea typeface="Graphik"/>
                <a:cs typeface="Graphik"/>
                <a:sym typeface="Graphik"/>
              </a:defRPr>
            </a:pPr>
            <a:r>
              <a:t>q  = - e, high v</a:t>
            </a:r>
          </a:p>
          <a:p>
            <a:pPr algn="l" defTabSz="2438400">
              <a:lnSpc>
                <a:spcPct val="120000"/>
              </a:lnSpc>
              <a:defRPr b="1">
                <a:solidFill>
                  <a:srgbClr val="000000"/>
                </a:solidFill>
                <a:latin typeface="Graphik"/>
                <a:ea typeface="Graphik"/>
                <a:cs typeface="Graphik"/>
                <a:sym typeface="Graphik"/>
              </a:defRPr>
            </a:pPr>
            <a:r>
              <a:t>q = + e , low v</a:t>
            </a:r>
          </a:p>
        </p:txBody>
      </p:sp>
      <p:sp>
        <p:nvSpPr>
          <p:cNvPr id="353" name="Circle"/>
          <p:cNvSpPr/>
          <p:nvPr/>
        </p:nvSpPr>
        <p:spPr>
          <a:xfrm>
            <a:off x="20121266" y="3484166"/>
            <a:ext cx="248362" cy="248362"/>
          </a:xfrm>
          <a:prstGeom prst="ellipse">
            <a:avLst/>
          </a:prstGeom>
          <a:solidFill>
            <a:srgbClr val="4981B8"/>
          </a:solidFill>
          <a:ln w="12700">
            <a:miter lim="400000"/>
          </a:ln>
        </p:spPr>
        <p:txBody>
          <a:bodyPr lIns="121919" tIns="121919" rIns="121919" bIns="121919" anchor="ctr"/>
          <a:lstStyle/>
          <a:p>
            <a:pPr algn="l" defTabSz="2438400">
              <a:defRPr sz="3600">
                <a:solidFill>
                  <a:srgbClr val="1B212C"/>
                </a:solidFill>
                <a:latin typeface="Arial"/>
                <a:ea typeface="Arial"/>
                <a:cs typeface="Arial"/>
                <a:sym typeface="Arial"/>
              </a:defRPr>
            </a:pPr>
          </a:p>
        </p:txBody>
      </p:sp>
      <p:sp>
        <p:nvSpPr>
          <p:cNvPr id="354" name="Circle"/>
          <p:cNvSpPr/>
          <p:nvPr/>
        </p:nvSpPr>
        <p:spPr>
          <a:xfrm>
            <a:off x="20095866" y="2995955"/>
            <a:ext cx="248362" cy="248362"/>
          </a:xfrm>
          <a:prstGeom prst="ellipse">
            <a:avLst/>
          </a:prstGeom>
          <a:solidFill>
            <a:srgbClr val="EB9236"/>
          </a:solidFill>
          <a:ln w="12700">
            <a:miter lim="400000"/>
          </a:ln>
        </p:spPr>
        <p:txBody>
          <a:bodyPr lIns="121919" tIns="121919" rIns="121919" bIns="121919" anchor="ctr"/>
          <a:lstStyle/>
          <a:p>
            <a:pPr algn="l" defTabSz="2438400">
              <a:defRPr sz="3600">
                <a:solidFill>
                  <a:srgbClr val="1B212C"/>
                </a:solidFill>
                <a:latin typeface="Arial"/>
                <a:ea typeface="Arial"/>
                <a:cs typeface="Arial"/>
                <a:sym typeface="Arial"/>
              </a:defRPr>
            </a:pPr>
          </a:p>
        </p:txBody>
      </p:sp>
      <p:pic>
        <p:nvPicPr>
          <p:cNvPr id="355" name="single_traj.png" descr="single_traj.png"/>
          <p:cNvPicPr>
            <a:picLocks noChangeAspect="1"/>
          </p:cNvPicPr>
          <p:nvPr/>
        </p:nvPicPr>
        <p:blipFill>
          <a:blip r:embed="rId6">
            <a:extLst/>
          </a:blip>
          <a:srcRect l="23098" t="6034" r="24947" b="18876"/>
          <a:stretch>
            <a:fillRect/>
          </a:stretch>
        </p:blipFill>
        <p:spPr>
          <a:xfrm>
            <a:off x="14632181" y="5971526"/>
            <a:ext cx="9781012" cy="8487034"/>
          </a:xfrm>
          <a:prstGeom prst="rect">
            <a:avLst/>
          </a:prstGeom>
          <a:ln w="12700">
            <a:miter lim="400000"/>
          </a:ln>
        </p:spPr>
      </p:pic>
      <p:sp>
        <p:nvSpPr>
          <p:cNvPr id="3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3333" fill="hold"/>
                                        <p:tgtEl>
                                          <p:spTgt spid="35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51"/>
                </p:tgtEl>
              </p:cMediaNode>
            </p:video>
            <p:seq concurrent="1" prevAc="none" nextAc="seek">
              <p:cTn id="8" evtFilter="cancelBubble" nodeType="interactiveSeq" restart="whenNotActive" fill="hold">
                <p:stCondLst>
                  <p:cond delay="0" evt="onClick">
                    <p:tgtEl>
                      <p:spTgt spid="35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351"/>
                                        </p:tgtEl>
                                      </p:cBhvr>
                                    </p:cmd>
                                  </p:childTnLst>
                                </p:cTn>
                              </p:par>
                            </p:childTnLst>
                          </p:cTn>
                        </p:par>
                      </p:childTnLst>
                    </p:cTn>
                  </p:par>
                </p:childTnLst>
              </p:cTn>
              <p:nextCondLst>
                <p:cond delay="0" evt="onClick">
                  <p:tgtEl>
                    <p:spTgt spid="35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Google Shape;344;p37"/>
          <p:cNvSpPr txBox="1"/>
          <p:nvPr>
            <p:ph type="title"/>
          </p:nvPr>
        </p:nvSpPr>
        <p:spPr>
          <a:prstGeom prst="rect">
            <a:avLst/>
          </a:prstGeom>
        </p:spPr>
        <p:txBody>
          <a:bodyPr/>
          <a:lstStyle/>
          <a:p>
            <a:pPr/>
            <a:r>
              <a:t>Simulation Results</a:t>
            </a:r>
          </a:p>
        </p:txBody>
      </p:sp>
      <p:sp>
        <p:nvSpPr>
          <p:cNvPr id="359" name="Google Shape;345;p37"/>
          <p:cNvSpPr txBox="1"/>
          <p:nvPr>
            <p:ph type="body" sz="quarter" idx="1"/>
          </p:nvPr>
        </p:nvSpPr>
        <p:spPr>
          <a:xfrm>
            <a:off x="12628302" y="635170"/>
            <a:ext cx="11057467" cy="2440788"/>
          </a:xfrm>
          <a:prstGeom prst="rect">
            <a:avLst/>
          </a:prstGeom>
        </p:spPr>
        <p:txBody>
          <a:bodyPr/>
          <a:lstStyle>
            <a:lvl1pPr marL="0" indent="0" defTabSz="2048255">
              <a:lnSpc>
                <a:spcPct val="103500"/>
              </a:lnSpc>
              <a:buSzTx/>
              <a:buNone/>
              <a:defRPr b="1" sz="2856">
                <a:solidFill>
                  <a:srgbClr val="BEA515"/>
                </a:solidFill>
              </a:defRPr>
            </a:lvl1pPr>
          </a:lstStyle>
          <a:p>
            <a:pPr/>
            <a:r>
              <a:t>By sorting our Monte-Carlo collisions based on the ionization energies of Nitrogen and Oxygen, we were able to successfully reproduce the Terrella’s ring currents.</a:t>
            </a:r>
          </a:p>
        </p:txBody>
      </p:sp>
      <p:pic>
        <p:nvPicPr>
          <p:cNvPr id="360" name="Newrings_birdy.png" descr="Newrings_birdy.png"/>
          <p:cNvPicPr>
            <a:picLocks noChangeAspect="1"/>
          </p:cNvPicPr>
          <p:nvPr/>
        </p:nvPicPr>
        <p:blipFill>
          <a:blip r:embed="rId2">
            <a:extLst/>
          </a:blip>
          <a:srcRect l="28273" t="7152" r="25538" b="12454"/>
          <a:stretch>
            <a:fillRect/>
          </a:stretch>
        </p:blipFill>
        <p:spPr>
          <a:xfrm>
            <a:off x="571547" y="2935398"/>
            <a:ext cx="11057557" cy="10923536"/>
          </a:xfrm>
          <a:prstGeom prst="rect">
            <a:avLst/>
          </a:prstGeom>
          <a:ln w="12700">
            <a:miter lim="400000"/>
          </a:ln>
        </p:spPr>
      </p:pic>
      <p:pic>
        <p:nvPicPr>
          <p:cNvPr id="361" name="Newrings_midview.png" descr="Newrings_midview.png"/>
          <p:cNvPicPr>
            <a:picLocks noChangeAspect="1"/>
          </p:cNvPicPr>
          <p:nvPr/>
        </p:nvPicPr>
        <p:blipFill>
          <a:blip r:embed="rId3">
            <a:extLst/>
          </a:blip>
          <a:srcRect l="29691" t="6133" r="24489" b="13934"/>
          <a:stretch>
            <a:fillRect/>
          </a:stretch>
        </p:blipFill>
        <p:spPr>
          <a:xfrm>
            <a:off x="12626714" y="2921640"/>
            <a:ext cx="11060891" cy="10951687"/>
          </a:xfrm>
          <a:prstGeom prst="rect">
            <a:avLst/>
          </a:prstGeom>
          <a:ln w="12700">
            <a:miter lim="400000"/>
          </a:ln>
        </p:spPr>
      </p:pic>
      <p:sp>
        <p:nvSpPr>
          <p:cNvPr id="3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itle 1"/>
          <p:cNvSpPr txBox="1"/>
          <p:nvPr>
            <p:ph type="body" idx="22"/>
          </p:nvPr>
        </p:nvSpPr>
        <p:spPr>
          <a:xfrm>
            <a:off x="2454021" y="5622975"/>
            <a:ext cx="9071052" cy="3363449"/>
          </a:xfrm>
          <a:prstGeom prst="rect">
            <a:avLst/>
          </a:prstGeom>
        </p:spPr>
        <p:txBody>
          <a:bodyPr/>
          <a:lstStyle>
            <a:lvl1pPr>
              <a:defRPr>
                <a:latin typeface="Graphik Compact Regular"/>
                <a:ea typeface="Graphik Compact Regular"/>
                <a:cs typeface="Graphik Compact Regular"/>
                <a:sym typeface="Graphik Compact Regular"/>
              </a:defRPr>
            </a:lvl1pPr>
          </a:lstStyle>
          <a:p>
            <a:pPr/>
            <a:r>
              <a:t>Dust to Dust</a:t>
            </a:r>
          </a:p>
        </p:txBody>
      </p:sp>
      <p:sp>
        <p:nvSpPr>
          <p:cNvPr id="196" name="CONTENTS"/>
          <p:cNvSpPr txBox="1"/>
          <p:nvPr>
            <p:ph type="body" idx="23"/>
          </p:nvPr>
        </p:nvSpPr>
        <p:spPr>
          <a:xfrm>
            <a:off x="1763048" y="3152649"/>
            <a:ext cx="9071052" cy="2665985"/>
          </a:xfrm>
          <a:prstGeom prst="rect">
            <a:avLst/>
          </a:prstGeom>
        </p:spPr>
        <p:txBody>
          <a:bodyPr/>
          <a:lstStyle>
            <a:lvl1pPr>
              <a:defRPr>
                <a:solidFill>
                  <a:srgbClr val="AE914A"/>
                </a:solidFill>
                <a:latin typeface="Graphik Compact Bold"/>
                <a:ea typeface="Graphik Compact Bold"/>
                <a:cs typeface="Graphik Compact Bold"/>
                <a:sym typeface="Graphik Compact Bold"/>
              </a:defRPr>
            </a:lvl1pPr>
          </a:lstStyle>
          <a:p>
            <a:pPr/>
            <a:r>
              <a:t>CONTENTS</a:t>
            </a:r>
          </a:p>
        </p:txBody>
      </p:sp>
      <p:grpSp>
        <p:nvGrpSpPr>
          <p:cNvPr id="202" name="Group"/>
          <p:cNvGrpSpPr/>
          <p:nvPr/>
        </p:nvGrpSpPr>
        <p:grpSpPr>
          <a:xfrm>
            <a:off x="12858927" y="4345254"/>
            <a:ext cx="11278379" cy="7772434"/>
            <a:chOff x="0" y="0"/>
            <a:chExt cx="11278378" cy="7772433"/>
          </a:xfrm>
        </p:grpSpPr>
        <p:sp>
          <p:nvSpPr>
            <p:cNvPr id="197" name="The Terrella and the northern lights"/>
            <p:cNvSpPr txBox="1"/>
            <p:nvPr/>
          </p:nvSpPr>
          <p:spPr>
            <a:xfrm>
              <a:off x="1775548" y="3763026"/>
              <a:ext cx="9502831" cy="4009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algn="l" defTabSz="914400">
                <a:lnSpc>
                  <a:spcPct val="80000"/>
                </a:lnSpc>
                <a:spcBef>
                  <a:spcPts val="7400"/>
                </a:spcBef>
                <a:defRPr sz="3600">
                  <a:solidFill>
                    <a:srgbClr val="EBEBEB"/>
                  </a:solidFill>
                  <a:latin typeface="Graphik"/>
                  <a:ea typeface="Graphik"/>
                  <a:cs typeface="Graphik"/>
                  <a:sym typeface="Graphik"/>
                </a:defRPr>
              </a:pPr>
              <a:r>
                <a:t>The Terrella and the northern lights</a:t>
              </a:r>
            </a:p>
            <a:p>
              <a:pPr algn="l" defTabSz="914400">
                <a:lnSpc>
                  <a:spcPct val="80000"/>
                </a:lnSpc>
                <a:spcBef>
                  <a:spcPts val="7400"/>
                </a:spcBef>
                <a:defRPr sz="3600">
                  <a:solidFill>
                    <a:srgbClr val="EBEBEB"/>
                  </a:solidFill>
                  <a:latin typeface="Graphik"/>
                  <a:ea typeface="Graphik"/>
                  <a:cs typeface="Graphik"/>
                  <a:sym typeface="Graphik"/>
                </a:defRPr>
              </a:pPr>
            </a:p>
          </p:txBody>
        </p:sp>
        <p:sp>
          <p:nvSpPr>
            <p:cNvPr id="198" name="01"/>
            <p:cNvSpPr/>
            <p:nvPr/>
          </p:nvSpPr>
          <p:spPr>
            <a:xfrm>
              <a:off x="0" y="0"/>
              <a:ext cx="1280827" cy="1280827"/>
            </a:xfrm>
            <a:prstGeom prst="ellipse">
              <a:avLst/>
            </a:prstGeom>
            <a:solidFill>
              <a:srgbClr val="FFFFFF"/>
            </a:solidFill>
            <a:ln w="12700" cap="flat">
              <a:noFill/>
              <a:miter lim="400000"/>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lvl1pPr defTabSz="2438400">
                <a:defRPr sz="4000">
                  <a:solidFill>
                    <a:srgbClr val="1B212C"/>
                  </a:solidFill>
                  <a:latin typeface="Graphik Compact Bold"/>
                  <a:ea typeface="Graphik Compact Bold"/>
                  <a:cs typeface="Graphik Compact Bold"/>
                  <a:sym typeface="Graphik Compact Bold"/>
                </a:defRPr>
              </a:lvl1pPr>
            </a:lstStyle>
            <a:p>
              <a:pPr/>
              <a:r>
                <a:t>01</a:t>
              </a:r>
            </a:p>
          </p:txBody>
        </p:sp>
        <p:sp>
          <p:nvSpPr>
            <p:cNvPr id="199" name="A little about me…"/>
            <p:cNvSpPr txBox="1"/>
            <p:nvPr/>
          </p:nvSpPr>
          <p:spPr>
            <a:xfrm>
              <a:off x="1775548" y="97469"/>
              <a:ext cx="9502831" cy="2883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noAutofit/>
            </a:bodyPr>
            <a:lstStyle/>
            <a:p>
              <a:pPr algn="l" defTabSz="914400">
                <a:defRPr sz="3600">
                  <a:solidFill>
                    <a:srgbClr val="EBEBEB"/>
                  </a:solidFill>
                  <a:latin typeface="Graphik"/>
                  <a:ea typeface="Graphik"/>
                  <a:cs typeface="Graphik"/>
                  <a:sym typeface="Graphik"/>
                </a:defRPr>
              </a:pPr>
              <a:r>
                <a:t>A little about me</a:t>
              </a:r>
            </a:p>
            <a:p>
              <a:pPr algn="l" defTabSz="914400">
                <a:defRPr sz="3600">
                  <a:solidFill>
                    <a:srgbClr val="EBEBEB"/>
                  </a:solidFill>
                  <a:latin typeface="Graphik"/>
                  <a:ea typeface="Graphik"/>
                  <a:cs typeface="Graphik"/>
                  <a:sym typeface="Graphik"/>
                </a:defRPr>
              </a:pPr>
            </a:p>
            <a:p>
              <a:pPr algn="l" defTabSz="914400">
                <a:defRPr sz="3600">
                  <a:solidFill>
                    <a:srgbClr val="EBEBEB"/>
                  </a:solidFill>
                  <a:latin typeface="Graphik"/>
                  <a:ea typeface="Graphik"/>
                  <a:cs typeface="Graphik"/>
                  <a:sym typeface="Graphik"/>
                </a:defRPr>
              </a:pPr>
            </a:p>
            <a:p>
              <a:pPr algn="l" defTabSz="914400">
                <a:defRPr sz="3600">
                  <a:solidFill>
                    <a:srgbClr val="EBEBEB"/>
                  </a:solidFill>
                  <a:latin typeface="Graphik"/>
                  <a:ea typeface="Graphik"/>
                  <a:cs typeface="Graphik"/>
                  <a:sym typeface="Graphik"/>
                </a:defRPr>
              </a:pPr>
              <a:r>
                <a:t>Dust dust and more dust</a:t>
              </a:r>
            </a:p>
          </p:txBody>
        </p:sp>
        <p:sp>
          <p:nvSpPr>
            <p:cNvPr id="200" name="02"/>
            <p:cNvSpPr/>
            <p:nvPr/>
          </p:nvSpPr>
          <p:spPr>
            <a:xfrm>
              <a:off x="0" y="1843314"/>
              <a:ext cx="1280827" cy="1280827"/>
            </a:xfrm>
            <a:prstGeom prst="ellipse">
              <a:avLst/>
            </a:prstGeom>
            <a:solidFill>
              <a:srgbClr val="FFFFFF"/>
            </a:solidFill>
            <a:ln w="12700" cap="flat">
              <a:noFill/>
              <a:miter lim="400000"/>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lvl1pPr defTabSz="2438400">
                <a:defRPr sz="4000">
                  <a:solidFill>
                    <a:srgbClr val="1B212C"/>
                  </a:solidFill>
                  <a:latin typeface="Graphik Compact Bold"/>
                  <a:ea typeface="Graphik Compact Bold"/>
                  <a:cs typeface="Graphik Compact Bold"/>
                  <a:sym typeface="Graphik Compact Bold"/>
                </a:defRPr>
              </a:lvl1pPr>
            </a:lstStyle>
            <a:p>
              <a:pPr/>
              <a:r>
                <a:t>02</a:t>
              </a:r>
            </a:p>
          </p:txBody>
        </p:sp>
        <p:sp>
          <p:nvSpPr>
            <p:cNvPr id="201" name="03"/>
            <p:cNvSpPr/>
            <p:nvPr/>
          </p:nvSpPr>
          <p:spPr>
            <a:xfrm>
              <a:off x="0" y="3564420"/>
              <a:ext cx="1280827" cy="1280827"/>
            </a:xfrm>
            <a:prstGeom prst="ellipse">
              <a:avLst/>
            </a:prstGeom>
            <a:solidFill>
              <a:srgbClr val="FFFFFF"/>
            </a:solidFill>
            <a:ln w="12700" cap="flat">
              <a:noFill/>
              <a:miter lim="400000"/>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lvl1pPr defTabSz="2438400">
                <a:defRPr sz="4000">
                  <a:solidFill>
                    <a:srgbClr val="1B212C"/>
                  </a:solidFill>
                  <a:latin typeface="Graphik Compact Bold"/>
                  <a:ea typeface="Graphik Compact Bold"/>
                  <a:cs typeface="Graphik Compact Bold"/>
                  <a:sym typeface="Graphik Compact Bold"/>
                </a:defRPr>
              </a:lvl1pPr>
            </a:lstStyle>
            <a:p>
              <a:pPr/>
              <a:r>
                <a:t>03</a:t>
              </a:r>
            </a:p>
          </p:txBody>
        </p:sp>
      </p:grpSp>
      <p:sp>
        <p:nvSpPr>
          <p:cNvPr id="203" name="Text"/>
          <p:cNvSpPr txBox="1"/>
          <p:nvPr/>
        </p:nvSpPr>
        <p:spPr>
          <a:xfrm>
            <a:off x="14581677" y="9542174"/>
            <a:ext cx="9172178" cy="2455064"/>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914400">
              <a:lnSpc>
                <a:spcPct val="80000"/>
              </a:lnSpc>
              <a:spcBef>
                <a:spcPts val="8800"/>
              </a:spcBef>
              <a:defRPr sz="3600">
                <a:solidFill>
                  <a:srgbClr val="EBEBEB"/>
                </a:solidFill>
                <a:latin typeface="Graphik"/>
                <a:ea typeface="Graphik"/>
                <a:cs typeface="Graphik"/>
                <a:sym typeface="Graphik"/>
              </a:defRPr>
            </a:pPr>
          </a:p>
        </p:txBody>
      </p:sp>
      <p:sp>
        <p:nvSpPr>
          <p:cNvPr id="2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64" name="Google Shape;352;p38"/>
          <p:cNvSpPr txBox="1"/>
          <p:nvPr>
            <p:ph type="title"/>
          </p:nvPr>
        </p:nvSpPr>
        <p:spPr>
          <a:prstGeom prst="rect">
            <a:avLst/>
          </a:prstGeom>
        </p:spPr>
        <p:txBody>
          <a:bodyPr/>
          <a:lstStyle>
            <a:lvl1pPr>
              <a:defRPr>
                <a:solidFill>
                  <a:srgbClr val="FFFFFF"/>
                </a:solidFill>
              </a:defRPr>
            </a:lvl1pPr>
          </a:lstStyle>
          <a:p>
            <a:pPr/>
            <a:r>
              <a:t>Nitrogen Experiment Results</a:t>
            </a:r>
          </a:p>
        </p:txBody>
      </p:sp>
      <p:sp>
        <p:nvSpPr>
          <p:cNvPr id="365" name="Google Shape;353;p38"/>
          <p:cNvSpPr txBox="1"/>
          <p:nvPr>
            <p:ph type="body" sz="quarter" idx="1"/>
          </p:nvPr>
        </p:nvSpPr>
        <p:spPr>
          <a:xfrm>
            <a:off x="4601730" y="7492610"/>
            <a:ext cx="6404458" cy="5098036"/>
          </a:xfrm>
          <a:prstGeom prst="rect">
            <a:avLst/>
          </a:prstGeom>
        </p:spPr>
        <p:txBody>
          <a:bodyPr/>
          <a:lstStyle/>
          <a:p>
            <a:pPr marL="0" indent="0" algn="ctr" defTabSz="1731263">
              <a:spcBef>
                <a:spcPts val="1700"/>
              </a:spcBef>
              <a:buSzTx/>
              <a:buNone/>
              <a:defRPr sz="2414">
                <a:solidFill>
                  <a:srgbClr val="FFFFFF"/>
                </a:solidFill>
              </a:defRPr>
            </a:pPr>
            <a:r>
              <a:t>With normal air pumped down within the chamber to 400 mTorr, pictures were taken from when the voltage first made the plasma visible, to 2kV (upper limit of the high voltage power supply) and back down to when the plasma disappeared.</a:t>
            </a:r>
          </a:p>
          <a:p>
            <a:pPr marL="0" indent="0" algn="ctr" defTabSz="1731263">
              <a:spcBef>
                <a:spcPts val="1700"/>
              </a:spcBef>
              <a:buSzTx/>
              <a:buNone/>
              <a:defRPr sz="2414">
                <a:solidFill>
                  <a:srgbClr val="FFFFFF"/>
                </a:solidFill>
              </a:defRPr>
            </a:pPr>
            <a:r>
              <a:t>It was found that applying a bias of 1600 volts resulted in the most luminescent primary and secondary rings</a:t>
            </a:r>
          </a:p>
        </p:txBody>
      </p:sp>
      <p:pic>
        <p:nvPicPr>
          <p:cNvPr id="366" name="Google Shape;355;p38" descr="Google Shape;355;p38"/>
          <p:cNvPicPr>
            <a:picLocks noChangeAspect="1"/>
          </p:cNvPicPr>
          <p:nvPr/>
        </p:nvPicPr>
        <p:blipFill>
          <a:blip r:embed="rId2">
            <a:extLst/>
          </a:blip>
          <a:srcRect l="26209" t="44688" r="34210" b="23226"/>
          <a:stretch>
            <a:fillRect/>
          </a:stretch>
        </p:blipFill>
        <p:spPr>
          <a:xfrm>
            <a:off x="6098455" y="3440930"/>
            <a:ext cx="3411045" cy="3686731"/>
          </a:xfrm>
          <a:prstGeom prst="rect">
            <a:avLst/>
          </a:prstGeom>
          <a:ln w="12700">
            <a:miter lim="400000"/>
          </a:ln>
        </p:spPr>
      </p:pic>
      <p:sp>
        <p:nvSpPr>
          <p:cNvPr id="367" name="Google Shape;356;p38"/>
          <p:cNvSpPr/>
          <p:nvPr/>
        </p:nvSpPr>
        <p:spPr>
          <a:xfrm>
            <a:off x="10837450" y="5016581"/>
            <a:ext cx="4317174" cy="535933"/>
          </a:xfrm>
          <a:prstGeom prst="rightArrow">
            <a:avLst>
              <a:gd name="adj1" fmla="val 35759"/>
              <a:gd name="adj2" fmla="val 62456"/>
            </a:avLst>
          </a:prstGeom>
          <a:solidFill>
            <a:srgbClr val="CCAD69"/>
          </a:solidFill>
          <a:ln w="12700">
            <a:miter lim="400000"/>
          </a:ln>
        </p:spPr>
        <p:txBody>
          <a:bodyPr lIns="121919" tIns="121919" rIns="121919" bIns="121919" anchor="ctr"/>
          <a:lstStyle/>
          <a:p>
            <a:pPr algn="l" defTabSz="2438400">
              <a:defRPr sz="3600">
                <a:solidFill>
                  <a:srgbClr val="000000"/>
                </a:solidFill>
                <a:latin typeface="Arial"/>
                <a:ea typeface="Arial"/>
                <a:cs typeface="Arial"/>
                <a:sym typeface="Arial"/>
              </a:defRPr>
            </a:pPr>
          </a:p>
        </p:txBody>
      </p:sp>
      <p:pic>
        <p:nvPicPr>
          <p:cNvPr id="368" name="Screen Shot 2021-03-07 at 2.50.17 PM.png" descr="Screen Shot 2021-03-07 at 2.50.17 PM.png"/>
          <p:cNvPicPr>
            <a:picLocks noChangeAspect="0"/>
          </p:cNvPicPr>
          <p:nvPr/>
        </p:nvPicPr>
        <p:blipFill>
          <a:blip r:embed="rId3">
            <a:extLst/>
          </a:blip>
          <a:srcRect l="30666" t="35304" r="35764" b="25962"/>
          <a:stretch>
            <a:fillRect/>
          </a:stretch>
        </p:blipFill>
        <p:spPr>
          <a:xfrm>
            <a:off x="16482477" y="4203987"/>
            <a:ext cx="2160858" cy="2160723"/>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4"/>
                  <a:pt x="2881" y="3015"/>
                </a:cubicBezTo>
                <a:cubicBezTo>
                  <a:pt x="-961" y="7036"/>
                  <a:pt x="-961" y="13557"/>
                  <a:pt x="2881" y="17578"/>
                </a:cubicBezTo>
                <a:cubicBezTo>
                  <a:pt x="6724" y="21600"/>
                  <a:pt x="12954" y="21600"/>
                  <a:pt x="16797" y="17578"/>
                </a:cubicBezTo>
                <a:cubicBezTo>
                  <a:pt x="20639" y="13557"/>
                  <a:pt x="20639" y="7036"/>
                  <a:pt x="16797" y="3015"/>
                </a:cubicBezTo>
                <a:cubicBezTo>
                  <a:pt x="14875" y="1004"/>
                  <a:pt x="12357" y="0"/>
                  <a:pt x="9839" y="0"/>
                </a:cubicBezTo>
                <a:close/>
              </a:path>
            </a:pathLst>
          </a:custGeom>
          <a:ln w="12700">
            <a:miter lim="400000"/>
          </a:ln>
          <a:effectLst>
            <a:outerShdw sx="100000" sy="100000" kx="0" ky="0" algn="b" rotWithShape="0" blurRad="914400" dist="0" dir="5400000">
              <a:srgbClr val="CC7CD9"/>
            </a:outerShdw>
          </a:effectLst>
        </p:spPr>
      </p:pic>
      <p:sp>
        <p:nvSpPr>
          <p:cNvPr id="369" name="Then, the chamber was pumped down to ~5 mTorr, pure   was filled in. The same experiment was carried out, but the oxygen ring was no longer visible (even at 1600 Volts), shown below:"/>
          <p:cNvSpPr txBox="1"/>
          <p:nvPr/>
        </p:nvSpPr>
        <p:spPr>
          <a:xfrm>
            <a:off x="14928160" y="7465059"/>
            <a:ext cx="5270020" cy="323843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defTabSz="2438400">
              <a:lnSpc>
                <a:spcPct val="115000"/>
              </a:lnSpc>
              <a:spcBef>
                <a:spcPts val="1300"/>
              </a:spcBef>
              <a:defRPr sz="2600">
                <a:solidFill>
                  <a:srgbClr val="FFFFFF"/>
                </a:solidFill>
                <a:latin typeface="Graphik"/>
                <a:ea typeface="Graphik"/>
                <a:cs typeface="Graphik"/>
                <a:sym typeface="Graphik"/>
              </a:defRPr>
            </a:pPr>
            <a:r>
              <a:t>Then, the chamber was pumped down to ~5 mTorr, pure </a:t>
            </a:r>
            <a14:m>
              <m:oMath>
                <m:sSub>
                  <m:e>
                    <m:r>
                      <a:rPr xmlns:a="http://schemas.openxmlformats.org/drawingml/2006/main" sz="1200" i="1">
                        <a:solidFill>
                          <a:srgbClr val="FFFFFF"/>
                        </a:solidFill>
                        <a:latin typeface="Cambria Math" panose="02040503050406030204" pitchFamily="18" charset="0"/>
                      </a:rPr>
                      <m:t>N</m:t>
                    </m:r>
                  </m:e>
                  <m:sub>
                    <m:r>
                      <a:rPr xmlns:a="http://schemas.openxmlformats.org/drawingml/2006/main" sz="1200" i="1">
                        <a:solidFill>
                          <a:srgbClr val="FFFFFF"/>
                        </a:solidFill>
                        <a:latin typeface="Cambria Math" panose="02040503050406030204" pitchFamily="18" charset="0"/>
                      </a:rPr>
                      <m:t>2</m:t>
                    </m:r>
                  </m:sub>
                </m:sSub>
              </m:oMath>
            </a14:m>
            <a:r>
              <a:t> was filled in. The same experiment was carried out, but the oxygen ring was no longer visible (even at 1600 Volts), shown below:</a:t>
            </a:r>
            <a:endParaRPr sz="1000"/>
          </a:p>
        </p:txBody>
      </p:sp>
      <p:sp>
        <p:nvSpPr>
          <p:cNvPr id="3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ome Possibilities"/>
          <p:cNvSpPr txBox="1"/>
          <p:nvPr>
            <p:ph type="title"/>
          </p:nvPr>
        </p:nvSpPr>
        <p:spPr>
          <a:prstGeom prst="rect">
            <a:avLst/>
          </a:prstGeom>
        </p:spPr>
        <p:txBody>
          <a:bodyPr/>
          <a:lstStyle/>
          <a:p>
            <a:pPr/>
            <a:r>
              <a:t>Some Possibilities</a:t>
            </a:r>
          </a:p>
        </p:txBody>
      </p:sp>
      <p:sp>
        <p:nvSpPr>
          <p:cNvPr id="373" name="Investigate what other spectra can be produced (Based of the done on “La Planeterrella” to model the Martian Atmosphere via Blue aurora)…"/>
          <p:cNvSpPr txBox="1"/>
          <p:nvPr>
            <p:ph type="body" idx="1"/>
          </p:nvPr>
        </p:nvSpPr>
        <p:spPr>
          <a:xfrm>
            <a:off x="1148366" y="2976399"/>
            <a:ext cx="14132709" cy="9603120"/>
          </a:xfrm>
          <a:prstGeom prst="rect">
            <a:avLst/>
          </a:prstGeom>
        </p:spPr>
        <p:txBody>
          <a:bodyPr/>
          <a:lstStyle/>
          <a:p>
            <a:pPr marL="428817" indent="-398584">
              <a:lnSpc>
                <a:spcPct val="100000"/>
              </a:lnSpc>
              <a:tabLst>
                <a:tab pos="1308100" algn="l"/>
              </a:tabLst>
            </a:pPr>
            <a:r>
              <a:t>Investigate what other spectra can be produced (Based of the done on “La Planeterrella” to model the Martian Atmosphere via Blue aurora)</a:t>
            </a:r>
            <a:br/>
          </a:p>
          <a:p>
            <a:pPr marL="428817" indent="-398584">
              <a:lnSpc>
                <a:spcPct val="100000"/>
              </a:lnSpc>
            </a:pPr>
            <a:r>
              <a:t>Pumping pure Oxygen gas (</a:t>
            </a:r>
            <a14:m>
              <m:oMath>
                <m:sSub>
                  <m:e>
                    <m:r>
                      <a:rPr xmlns:a="http://schemas.openxmlformats.org/drawingml/2006/main" sz="1550" i="1">
                        <a:solidFill>
                          <a:srgbClr val="000000"/>
                        </a:solidFill>
                        <a:latin typeface="Cambria Math" panose="02040503050406030204" pitchFamily="18" charset="0"/>
                      </a:rPr>
                      <m:t>O</m:t>
                    </m:r>
                  </m:e>
                  <m:sub>
                    <m:r>
                      <a:rPr xmlns:a="http://schemas.openxmlformats.org/drawingml/2006/main" sz="1550" i="1">
                        <a:solidFill>
                          <a:srgbClr val="000000"/>
                        </a:solidFill>
                        <a:latin typeface="Cambria Math" panose="02040503050406030204" pitchFamily="18" charset="0"/>
                      </a:rPr>
                      <m:t>2</m:t>
                    </m:r>
                  </m:sub>
                </m:sSub>
              </m:oMath>
            </a14:m>
            <a:r>
              <a:t>) into the chamber to see if only the Red ring is visible</a:t>
            </a:r>
            <a:br/>
          </a:p>
          <a:p>
            <a:pPr marL="428817" indent="-398584">
              <a:lnSpc>
                <a:spcPct val="100000"/>
              </a:lnSpc>
            </a:pPr>
            <a:r>
              <a:t>Vary magnet angle, simulating pole shift</a:t>
            </a:r>
            <a:br/>
          </a:p>
          <a:p>
            <a:pPr marL="428817" indent="-398584">
              <a:lnSpc>
                <a:spcPct val="100000"/>
              </a:lnSpc>
            </a:pPr>
            <a:r>
              <a:t>Further developing the simulation to include electron-electron collisions (electron avalanche)</a:t>
            </a:r>
            <a:br/>
          </a:p>
          <a:p>
            <a:pPr marL="428817" indent="-398584">
              <a:lnSpc>
                <a:spcPct val="100000"/>
              </a:lnSpc>
            </a:pPr>
            <a:r>
              <a:t>Modeling other astrophysical plasmas using different chamber configurations</a:t>
            </a:r>
          </a:p>
        </p:txBody>
      </p:sp>
      <p:pic>
        <p:nvPicPr>
          <p:cNvPr id="374" name="page11image5843520.jpg" descr="page11image5843520.jpg"/>
          <p:cNvPicPr>
            <a:picLocks noChangeAspect="1"/>
          </p:cNvPicPr>
          <p:nvPr/>
        </p:nvPicPr>
        <p:blipFill>
          <a:blip r:embed="rId2">
            <a:extLst/>
          </a:blip>
          <a:stretch>
            <a:fillRect/>
          </a:stretch>
        </p:blipFill>
        <p:spPr>
          <a:xfrm>
            <a:off x="17318448" y="1597674"/>
            <a:ext cx="5330630" cy="3553754"/>
          </a:xfrm>
          <a:prstGeom prst="rect">
            <a:avLst/>
          </a:prstGeom>
          <a:ln w="12700">
            <a:miter lim="400000"/>
          </a:ln>
        </p:spPr>
      </p:pic>
      <p:sp>
        <p:nvSpPr>
          <p:cNvPr id="375" name="Text"/>
          <p:cNvSpPr txBox="1"/>
          <p:nvPr/>
        </p:nvSpPr>
        <p:spPr>
          <a:xfrm>
            <a:off x="3038435" y="10238964"/>
            <a:ext cx="662941" cy="12090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1219200">
              <a:defRPr sz="3200">
                <a:solidFill>
                  <a:srgbClr val="000000"/>
                </a:solidFill>
                <a:latin typeface="Times Roman"/>
                <a:ea typeface="Times Roman"/>
                <a:cs typeface="Times Roman"/>
                <a:sym typeface="Times Roman"/>
              </a:defRPr>
            </a:lvl1pPr>
          </a:lstStyle>
          <a:p>
            <a:pPr/>
            <a:r>
              <a:t>    </a:t>
            </a:r>
          </a:p>
        </p:txBody>
      </p:sp>
      <p:pic>
        <p:nvPicPr>
          <p:cNvPr id="376" name="page13image5912176.jpg" descr="page13image5912176.jpg"/>
          <p:cNvPicPr>
            <a:picLocks noChangeAspect="1"/>
          </p:cNvPicPr>
          <p:nvPr/>
        </p:nvPicPr>
        <p:blipFill>
          <a:blip r:embed="rId3">
            <a:extLst/>
          </a:blip>
          <a:srcRect l="0" t="947" r="0" b="0"/>
          <a:stretch>
            <a:fillRect/>
          </a:stretch>
        </p:blipFill>
        <p:spPr>
          <a:xfrm>
            <a:off x="17265434" y="5316689"/>
            <a:ext cx="5436571" cy="3590030"/>
          </a:xfrm>
          <a:prstGeom prst="rect">
            <a:avLst/>
          </a:prstGeom>
          <a:ln w="12700">
            <a:miter lim="400000"/>
          </a:ln>
        </p:spPr>
      </p:pic>
      <p:pic>
        <p:nvPicPr>
          <p:cNvPr id="377" name="page14image5910096.jpg" descr="page14image5910096.jpg"/>
          <p:cNvPicPr>
            <a:picLocks noChangeAspect="1"/>
          </p:cNvPicPr>
          <p:nvPr/>
        </p:nvPicPr>
        <p:blipFill>
          <a:blip r:embed="rId4">
            <a:extLst/>
          </a:blip>
          <a:srcRect l="189" t="118" r="189" b="0"/>
          <a:stretch>
            <a:fillRect/>
          </a:stretch>
        </p:blipFill>
        <p:spPr>
          <a:xfrm>
            <a:off x="17324701" y="9071818"/>
            <a:ext cx="5317975" cy="3554597"/>
          </a:xfrm>
          <a:prstGeom prst="rect">
            <a:avLst/>
          </a:prstGeom>
          <a:ln w="12700">
            <a:miter lim="400000"/>
          </a:ln>
        </p:spPr>
      </p:pic>
      <p:sp>
        <p:nvSpPr>
          <p:cNvPr id="378" name="Text"/>
          <p:cNvSpPr txBox="1"/>
          <p:nvPr/>
        </p:nvSpPr>
        <p:spPr>
          <a:xfrm>
            <a:off x="13558229" y="9677406"/>
            <a:ext cx="358141" cy="12090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1219200">
              <a:defRPr sz="3200">
                <a:solidFill>
                  <a:srgbClr val="000000"/>
                </a:solidFill>
                <a:latin typeface="Times Roman"/>
                <a:ea typeface="Times Roman"/>
                <a:cs typeface="Times Roman"/>
                <a:sym typeface="Times Roman"/>
              </a:defRPr>
            </a:lvl1pPr>
          </a:lstStyle>
          <a:p>
            <a:pPr/>
            <a:r>
              <a:t> </a:t>
            </a:r>
          </a:p>
        </p:txBody>
      </p:sp>
      <p:sp>
        <p:nvSpPr>
          <p:cNvPr id="3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Google Shape;155;p16"/>
          <p:cNvSpPr txBox="1"/>
          <p:nvPr>
            <p:ph type="title"/>
          </p:nvPr>
        </p:nvSpPr>
        <p:spPr>
          <a:xfrm>
            <a:off x="1148366" y="702012"/>
            <a:ext cx="22087267" cy="1730149"/>
          </a:xfrm>
          <a:prstGeom prst="rect">
            <a:avLst/>
          </a:prstGeom>
        </p:spPr>
        <p:txBody>
          <a:bodyPr/>
          <a:lstStyle>
            <a:lvl1pPr algn="ctr" defTabSz="2340863">
              <a:defRPr sz="5376"/>
            </a:lvl1pPr>
          </a:lstStyle>
          <a:p>
            <a:pPr/>
            <a:r>
              <a:t>Significance of Ring Currents: The Van Allen Belts Around Earth</a:t>
            </a:r>
          </a:p>
        </p:txBody>
      </p:sp>
      <p:sp>
        <p:nvSpPr>
          <p:cNvPr id="382" name="Google Shape;156;p16"/>
          <p:cNvSpPr txBox="1"/>
          <p:nvPr>
            <p:ph type="body" sz="half" idx="1"/>
          </p:nvPr>
        </p:nvSpPr>
        <p:spPr>
          <a:xfrm>
            <a:off x="1148366" y="2976399"/>
            <a:ext cx="13453628" cy="7763202"/>
          </a:xfrm>
          <a:prstGeom prst="rect">
            <a:avLst/>
          </a:prstGeom>
        </p:spPr>
        <p:txBody>
          <a:bodyPr/>
          <a:lstStyle/>
          <a:p>
            <a:pPr marL="320842" indent="-320842">
              <a:spcBef>
                <a:spcPts val="1300"/>
              </a:spcBef>
              <a:defRPr sz="3200"/>
            </a:pPr>
            <a:r>
              <a:rPr b="1"/>
              <a:t>THE VAN ALLLEN BELTS: </a:t>
            </a:r>
            <a:r>
              <a:t>ring currents formed by the trapping of charged particles from solar wind within Earth’s Magnetosphere, and are currently being studied here at LASP.</a:t>
            </a:r>
          </a:p>
          <a:p>
            <a:pPr marL="320842" indent="-320842">
              <a:spcBef>
                <a:spcPts val="1300"/>
              </a:spcBef>
              <a:defRPr sz="3200" u="sng"/>
            </a:pPr>
            <a:r>
              <a:rPr b="1" u="none"/>
              <a:t>GEOMAGNETIC STORMS:</a:t>
            </a:r>
            <a:r>
              <a:rPr u="none"/>
              <a:t> fluctuations in the solar wind that cause perturbations in the Earth’s magnetic field</a:t>
            </a:r>
          </a:p>
          <a:p>
            <a:pPr marL="320842" indent="-320842">
              <a:spcBef>
                <a:spcPts val="1300"/>
              </a:spcBef>
              <a:defRPr sz="3200"/>
            </a:pPr>
            <a:r>
              <a:t>Disturbance Storm-time(DST) Index </a:t>
            </a:r>
          </a:p>
        </p:txBody>
      </p:sp>
      <p:pic>
        <p:nvPicPr>
          <p:cNvPr id="383" name="Image" descr="Image"/>
          <p:cNvPicPr>
            <a:picLocks noChangeAspect="1"/>
          </p:cNvPicPr>
          <p:nvPr/>
        </p:nvPicPr>
        <p:blipFill>
          <a:blip r:embed="rId2">
            <a:extLst/>
          </a:blip>
          <a:srcRect l="18905" t="0" r="24495" b="0"/>
          <a:stretch>
            <a:fillRect/>
          </a:stretch>
        </p:blipFill>
        <p:spPr>
          <a:xfrm>
            <a:off x="15716314" y="2370666"/>
            <a:ext cx="7845599" cy="10396225"/>
          </a:xfrm>
          <a:prstGeom prst="rect">
            <a:avLst/>
          </a:prstGeom>
          <a:ln w="12700">
            <a:miter lim="400000"/>
          </a:ln>
        </p:spPr>
      </p:pic>
      <p:pic>
        <p:nvPicPr>
          <p:cNvPr id="384" name="Screen Shot 2021-03-07 at 11.11.37 AM.png" descr="Screen Shot 2021-03-07 at 11.11.37 AM.png"/>
          <p:cNvPicPr>
            <a:picLocks noChangeAspect="1"/>
          </p:cNvPicPr>
          <p:nvPr/>
        </p:nvPicPr>
        <p:blipFill>
          <a:blip r:embed="rId3">
            <a:extLst/>
          </a:blip>
          <a:srcRect l="0" t="0" r="0" b="0"/>
          <a:stretch>
            <a:fillRect/>
          </a:stretch>
        </p:blipFill>
        <p:spPr>
          <a:xfrm>
            <a:off x="3605455" y="7738573"/>
            <a:ext cx="8539667" cy="5410224"/>
          </a:xfrm>
          <a:prstGeom prst="rect">
            <a:avLst/>
          </a:prstGeom>
          <a:ln w="12700">
            <a:miter lim="400000"/>
          </a:ln>
        </p:spPr>
      </p:pic>
      <p:sp>
        <p:nvSpPr>
          <p:cNvPr id="385" name="Circle"/>
          <p:cNvSpPr/>
          <p:nvPr/>
        </p:nvSpPr>
        <p:spPr>
          <a:xfrm>
            <a:off x="5816963" y="10401647"/>
            <a:ext cx="1560816" cy="1560815"/>
          </a:xfrm>
          <a:prstGeom prst="ellipse">
            <a:avLst/>
          </a:prstGeom>
          <a:ln w="165100">
            <a:solidFill>
              <a:srgbClr val="E05C56"/>
            </a:solidFill>
          </a:ln>
        </p:spPr>
        <p:txBody>
          <a:bodyPr lIns="121919" tIns="121919" rIns="121919" bIns="121919" anchor="ctr"/>
          <a:lstStyle/>
          <a:p>
            <a:pPr algn="l" defTabSz="2438400">
              <a:defRPr sz="3600">
                <a:solidFill>
                  <a:srgbClr val="1B212C"/>
                </a:solidFill>
                <a:latin typeface="Arial"/>
                <a:ea typeface="Arial"/>
                <a:cs typeface="Arial"/>
                <a:sym typeface="Arial"/>
              </a:defRPr>
            </a:pPr>
          </a:p>
        </p:txBody>
      </p:sp>
      <p:sp>
        <p:nvSpPr>
          <p:cNvPr id="3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85"/>
                                        </p:tgtEl>
                                        <p:attrNameLst>
                                          <p:attrName>style.visibility</p:attrName>
                                        </p:attrNameLst>
                                      </p:cBhvr>
                                      <p:to>
                                        <p:strVal val="visible"/>
                                      </p:to>
                                    </p:set>
                                    <p:animEffect filter="dissolve" transition="in">
                                      <p:cBhvr>
                                        <p:cTn id="7" dur="7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5"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Google Shape;155;p16"/>
          <p:cNvSpPr txBox="1"/>
          <p:nvPr>
            <p:ph type="title"/>
          </p:nvPr>
        </p:nvSpPr>
        <p:spPr>
          <a:xfrm>
            <a:off x="1148366" y="348876"/>
            <a:ext cx="22087267" cy="1730149"/>
          </a:xfrm>
          <a:prstGeom prst="rect">
            <a:avLst/>
          </a:prstGeom>
        </p:spPr>
        <p:txBody>
          <a:bodyPr/>
          <a:lstStyle>
            <a:lvl1pPr algn="ctr">
              <a:defRPr sz="5600"/>
            </a:lvl1pPr>
          </a:lstStyle>
          <a:p>
            <a:pPr/>
            <a:r>
              <a:t>A simple, fully time-dependent Parker spiral</a:t>
            </a:r>
          </a:p>
        </p:txBody>
      </p:sp>
      <p:sp>
        <p:nvSpPr>
          <p:cNvPr id="391" name="Google Shape;156;p16"/>
          <p:cNvSpPr txBox="1"/>
          <p:nvPr>
            <p:ph type="body" sz="half" idx="1"/>
          </p:nvPr>
        </p:nvSpPr>
        <p:spPr>
          <a:xfrm>
            <a:off x="283184" y="2658578"/>
            <a:ext cx="9964174" cy="7763201"/>
          </a:xfrm>
          <a:prstGeom prst="rect">
            <a:avLst/>
          </a:prstGeom>
        </p:spPr>
        <p:txBody>
          <a:bodyPr/>
          <a:lstStyle/>
          <a:p>
            <a:pPr marL="320842" indent="-320842">
              <a:spcBef>
                <a:spcPts val="1300"/>
              </a:spcBef>
              <a:defRPr sz="3200"/>
            </a:pPr>
            <a:r>
              <a:rPr b="1"/>
              <a:t>2-D simplification: </a:t>
            </a:r>
            <a:r>
              <a:t>Here, the coordinate system is 2-D in the elliptic plane of our solar system</a:t>
            </a:r>
          </a:p>
          <a:p>
            <a:pPr marL="320842" indent="-320842">
              <a:spcBef>
                <a:spcPts val="1300"/>
              </a:spcBef>
              <a:defRPr sz="3200" u="sng"/>
            </a:pPr>
            <a:r>
              <a:rPr b="1" u="none"/>
              <a:t>Time dependence:</a:t>
            </a:r>
            <a:r>
              <a:rPr u="none"/>
              <a:t> The 22-year solar cycle is captured by the sinusoidal terms</a:t>
            </a:r>
          </a:p>
        </p:txBody>
      </p:sp>
      <p:sp>
        <p:nvSpPr>
          <p:cNvPr id="3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3" name="Equation"/>
          <p:cNvSpPr txBox="1"/>
          <p:nvPr/>
        </p:nvSpPr>
        <p:spPr>
          <a:xfrm>
            <a:off x="11215934" y="2044574"/>
            <a:ext cx="11927467" cy="401931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m>
                    <m:mPr>
                      <m:ctrlPr>
                        <a:rPr xmlns:a="http://schemas.openxmlformats.org/drawingml/2006/main" sz="5600" i="1">
                          <a:solidFill>
                            <a:srgbClr val="5E5E5E"/>
                          </a:solidFill>
                          <a:latin typeface="Cambria Math" panose="02040503050406030204" pitchFamily="18" charset="0"/>
                        </a:rPr>
                      </m:ctrlPr>
                      <m:baseJc m:val="center"/>
                      <m:plcHide m:val="on"/>
                      <m:mcs>
                        <m:mc>
                          <m:mcPr>
                            <m:count m:val="2"/>
                            <m:mcJc m:val="center"/>
                          </m:mcPr>
                        </m:mc>
                      </m:mcs>
                    </m:mPr>
                    <m:mr>
                      <m:e>
                        <m:sSub>
                          <m:e>
                            <m:argPr>
                              <m:scrLvl m:val="0"/>
                            </m:argPr>
                            <m:limUpp>
                              <m:e>
                                <m:argPr>
                                  <m:scrLvl m:val="0"/>
                                </m:argPr>
                                <m:r>
                                  <a:rPr xmlns:a="http://schemas.openxmlformats.org/drawingml/2006/main" sz="5600" i="1">
                                    <a:solidFill>
                                      <a:srgbClr val="5E5E5E"/>
                                    </a:solidFill>
                                    <a:latin typeface="Cambria Math" panose="02040503050406030204" pitchFamily="18" charset="0"/>
                                  </a:rPr>
                                  <m:t>B</m:t>
                                </m:r>
                              </m:e>
                              <m:lim>
                                <m:argPr>
                                  <m:scrLvl m:val="0"/>
                                </m:argPr>
                                <m:r>
                                  <a:rPr xmlns:a="http://schemas.openxmlformats.org/drawingml/2006/main" sz="5600" i="1">
                                    <a:solidFill>
                                      <a:srgbClr val="5E5E5E"/>
                                    </a:solidFill>
                                    <a:latin typeface="Cambria Math" panose="02040503050406030204" pitchFamily="18" charset="0"/>
                                  </a:rPr>
                                  <m:t>⃗</m:t>
                                </m:r>
                              </m:lim>
                            </m:limUpp>
                          </m:e>
                          <m:sub>
                            <m:argPr>
                              <m:scrLvl m:val="0"/>
                            </m:argPr>
                            <m:r>
                              <a:rPr xmlns:a="http://schemas.openxmlformats.org/drawingml/2006/main" sz="5600" i="1">
                                <a:solidFill>
                                  <a:srgbClr val="5E5E5E"/>
                                </a:solidFill>
                                <a:latin typeface="Cambria Math" panose="02040503050406030204" pitchFamily="18" charset="0"/>
                              </a:rPr>
                              <m:t>R</m:t>
                            </m:r>
                          </m:sub>
                        </m:sSub>
                      </m:e>
                      <m:e>
                        <m:r>
                          <a:rPr xmlns:a="http://schemas.openxmlformats.org/drawingml/2006/main" sz="5600" i="1">
                            <a:solidFill>
                              <a:srgbClr val="5E5E5E"/>
                            </a:solidFill>
                            <a:latin typeface="Cambria Math" panose="02040503050406030204" pitchFamily="18" charset="0"/>
                          </a:rPr>
                          <m:t>=</m:t>
                        </m:r>
                        <m:sSub>
                          <m:e>
                            <m:argPr>
                              <m:scrLvl m:val="0"/>
                            </m:argPr>
                            <m:r>
                              <a:rPr xmlns:a="http://schemas.openxmlformats.org/drawingml/2006/main" sz="5600" i="1">
                                <a:solidFill>
                                  <a:srgbClr val="5E5E5E"/>
                                </a:solidFill>
                                <a:latin typeface="Cambria Math" panose="02040503050406030204" pitchFamily="18" charset="0"/>
                              </a:rPr>
                              <m:t>B</m:t>
                            </m:r>
                          </m:e>
                          <m:sub>
                            <m:argPr>
                              <m:scrLvl m:val="0"/>
                            </m:argPr>
                            <m:r>
                              <a:rPr xmlns:a="http://schemas.openxmlformats.org/drawingml/2006/main" sz="5600" i="1">
                                <a:solidFill>
                                  <a:srgbClr val="5E5E5E"/>
                                </a:solidFill>
                                <a:latin typeface="Cambria Math" panose="02040503050406030204" pitchFamily="18" charset="0"/>
                              </a:rPr>
                              <m:t>0</m:t>
                            </m:r>
                          </m:sub>
                        </m:sSub>
                        <m:sSup>
                          <m:e>
                            <m:argPr>
                              <m:scrLvl m:val="0"/>
                            </m:argPr>
                            <m:d>
                              <m:dPr>
                                <m:ctrlPr>
                                  <a:rPr xmlns:a="http://schemas.openxmlformats.org/drawingml/2006/main" sz="5600" i="1">
                                    <a:solidFill>
                                      <a:srgbClr val="5E5E5E"/>
                                    </a:solidFill>
                                    <a:latin typeface="Cambria Math" panose="02040503050406030204" pitchFamily="18" charset="0"/>
                                  </a:rPr>
                                </m:ctrlPr>
                              </m:dPr>
                              <m:e>
                                <m:argPr>
                                  <m:scrLvl m:val="0"/>
                                </m:argPr>
                                <m:f>
                                  <m:fPr>
                                    <m:ctrlPr>
                                      <a:rPr xmlns:a="http://schemas.openxmlformats.org/drawingml/2006/main" sz="5600" i="1">
                                        <a:solidFill>
                                          <a:srgbClr val="5E5E5E"/>
                                        </a:solidFill>
                                        <a:latin typeface="Cambria Math" panose="02040503050406030204" pitchFamily="18" charset="0"/>
                                      </a:rPr>
                                    </m:ctrlPr>
                                    <m:type m:val="bar"/>
                                  </m:fPr>
                                  <m:num>
                                    <m:argPr>
                                      <m:scrLvl m:val="0"/>
                                    </m:argPr>
                                    <m:sSub>
                                      <m:e>
                                        <m:argPr>
                                          <m:scrLvl m:val="0"/>
                                        </m:argPr>
                                        <m:r>
                                          <a:rPr xmlns:a="http://schemas.openxmlformats.org/drawingml/2006/main" sz="5600" i="1">
                                            <a:solidFill>
                                              <a:srgbClr val="5E5E5E"/>
                                            </a:solidFill>
                                            <a:latin typeface="Cambria Math" panose="02040503050406030204" pitchFamily="18" charset="0"/>
                                          </a:rPr>
                                          <m:t>r</m:t>
                                        </m:r>
                                      </m:e>
                                      <m:sub>
                                        <m:argPr>
                                          <m:scrLvl m:val="0"/>
                                        </m:argPr>
                                        <m:r>
                                          <a:rPr xmlns:a="http://schemas.openxmlformats.org/drawingml/2006/main" sz="5600" i="1">
                                            <a:solidFill>
                                              <a:srgbClr val="5E5E5E"/>
                                            </a:solidFill>
                                            <a:latin typeface="Cambria Math" panose="02040503050406030204" pitchFamily="18" charset="0"/>
                                          </a:rPr>
                                          <m:t>0</m:t>
                                        </m:r>
                                      </m:sub>
                                    </m:sSub>
                                  </m:num>
                                  <m:den>
                                    <m:argPr>
                                      <m:scrLvl m:val="0"/>
                                    </m:argPr>
                                    <m:limUpp>
                                      <m:e>
                                        <m:argPr>
                                          <m:scrLvl m:val="0"/>
                                        </m:argPr>
                                        <m:r>
                                          <a:rPr xmlns:a="http://schemas.openxmlformats.org/drawingml/2006/main" sz="5600" i="1">
                                            <a:solidFill>
                                              <a:srgbClr val="5E5E5E"/>
                                            </a:solidFill>
                                            <a:latin typeface="Cambria Math" panose="02040503050406030204" pitchFamily="18" charset="0"/>
                                          </a:rPr>
                                          <m:t>r</m:t>
                                        </m:r>
                                      </m:e>
                                      <m:lim>
                                        <m:argPr>
                                          <m:scrLvl m:val="0"/>
                                        </m:argPr>
                                        <m:r>
                                          <a:rPr xmlns:a="http://schemas.openxmlformats.org/drawingml/2006/main" sz="5600" i="1">
                                            <a:solidFill>
                                              <a:srgbClr val="5E5E5E"/>
                                            </a:solidFill>
                                            <a:latin typeface="Cambria Math" panose="02040503050406030204" pitchFamily="18" charset="0"/>
                                          </a:rPr>
                                          <m:t>⃗</m:t>
                                        </m:r>
                                      </m:lim>
                                    </m:limUpp>
                                  </m:den>
                                </m:f>
                              </m:e>
                            </m:d>
                          </m:e>
                          <m:sup>
                            <m:argPr>
                              <m:scrLvl m:val="0"/>
                            </m:argPr>
                            <m:r>
                              <a:rPr xmlns:a="http://schemas.openxmlformats.org/drawingml/2006/main" sz="5600" i="1">
                                <a:solidFill>
                                  <a:srgbClr val="5E5E5E"/>
                                </a:solidFill>
                                <a:latin typeface="Cambria Math" panose="02040503050406030204" pitchFamily="18" charset="0"/>
                              </a:rPr>
                              <m:t>2</m:t>
                            </m:r>
                          </m:sup>
                        </m:sSup>
                        <m:r>
                          <m:rPr>
                            <m:sty m:val="p"/>
                          </m:rPr>
                          <a:rPr xmlns:a="http://schemas.openxmlformats.org/drawingml/2006/main" sz="5600" i="1">
                            <a:solidFill>
                              <a:srgbClr val="5E5E5E"/>
                            </a:solidFill>
                            <a:latin typeface="Cambria Math" panose="02040503050406030204" pitchFamily="18" charset="0"/>
                          </a:rPr>
                          <m:t>cos</m:t>
                        </m:r>
                        <m:d>
                          <m:dPr>
                            <m:ctrlPr>
                              <a:rPr xmlns:a="http://schemas.openxmlformats.org/drawingml/2006/main" sz="5600" i="1">
                                <a:solidFill>
                                  <a:srgbClr val="5E5E5E"/>
                                </a:solidFill>
                                <a:latin typeface="Cambria Math" panose="02040503050406030204" pitchFamily="18" charset="0"/>
                              </a:rPr>
                            </m:ctrlPr>
                          </m:dPr>
                          <m:e>
                            <m:argPr>
                              <m:scrLvl m:val="0"/>
                            </m:argPr>
                            <m:f>
                              <m:fPr>
                                <m:ctrlPr>
                                  <a:rPr xmlns:a="http://schemas.openxmlformats.org/drawingml/2006/main" sz="5600" i="1">
                                    <a:solidFill>
                                      <a:srgbClr val="5E5E5E"/>
                                    </a:solidFill>
                                    <a:latin typeface="Cambria Math" panose="02040503050406030204" pitchFamily="18" charset="0"/>
                                  </a:rPr>
                                </m:ctrlPr>
                                <m:type m:val="bar"/>
                              </m:fPr>
                              <m:num>
                                <m:argPr>
                                  <m:scrLvl m:val="0"/>
                                </m:argPr>
                                <m:r>
                                  <a:rPr xmlns:a="http://schemas.openxmlformats.org/drawingml/2006/main" sz="5600" i="1">
                                    <a:solidFill>
                                      <a:srgbClr val="5E5E5E"/>
                                    </a:solidFill>
                                    <a:latin typeface="Cambria Math" panose="02040503050406030204" pitchFamily="18" charset="0"/>
                                  </a:rPr>
                                  <m:t>π</m:t>
                                </m:r>
                                <m:r>
                                  <a:rPr xmlns:a="http://schemas.openxmlformats.org/drawingml/2006/main" sz="5600" i="1">
                                    <a:solidFill>
                                      <a:srgbClr val="5E5E5E"/>
                                    </a:solidFill>
                                    <a:latin typeface="Cambria Math" panose="02040503050406030204" pitchFamily="18" charset="0"/>
                                  </a:rPr>
                                  <m:t>t</m:t>
                                </m:r>
                                <m:r>
                                  <a:rPr xmlns:a="http://schemas.openxmlformats.org/drawingml/2006/main" sz="5600" i="1">
                                    <a:solidFill>
                                      <a:srgbClr val="5E5E5E"/>
                                    </a:solidFill>
                                    <a:latin typeface="Cambria Math" panose="02040503050406030204" pitchFamily="18" charset="0"/>
                                  </a:rPr>
                                  <m:t>[</m:t>
                                </m:r>
                                <m:r>
                                  <m:rPr>
                                    <m:nor/>
                                  </m:rPr>
                                  <a:rPr xmlns:a="http://schemas.openxmlformats.org/drawingml/2006/main" sz="5600" i="1">
                                    <a:solidFill>
                                      <a:srgbClr val="5E5E5E"/>
                                    </a:solidFill>
                                    <a:latin typeface="Cambria Math" panose="02040503050406030204" pitchFamily="18" charset="0"/>
                                  </a:rPr>
                                  <m:t>yr</m:t>
                                </m:r>
                                <m:r>
                                  <a:rPr xmlns:a="http://schemas.openxmlformats.org/drawingml/2006/main" sz="5600" i="1">
                                    <a:solidFill>
                                      <a:srgbClr val="5E5E5E"/>
                                    </a:solidFill>
                                    <a:latin typeface="Cambria Math" panose="02040503050406030204" pitchFamily="18" charset="0"/>
                                  </a:rPr>
                                  <m:t>]</m:t>
                                </m:r>
                              </m:num>
                              <m:den>
                                <m:argPr>
                                  <m:scrLvl m:val="0"/>
                                </m:argPr>
                                <m:r>
                                  <a:rPr xmlns:a="http://schemas.openxmlformats.org/drawingml/2006/main" sz="5600" i="1">
                                    <a:solidFill>
                                      <a:srgbClr val="5E5E5E"/>
                                    </a:solidFill>
                                    <a:latin typeface="Cambria Math" panose="02040503050406030204" pitchFamily="18" charset="0"/>
                                  </a:rPr>
                                  <m:t>11</m:t>
                                </m:r>
                              </m:den>
                            </m:f>
                            <m:r>
                              <a:rPr xmlns:a="http://schemas.openxmlformats.org/drawingml/2006/main" sz="5600" i="1">
                                <a:solidFill>
                                  <a:srgbClr val="5E5E5E"/>
                                </a:solidFill>
                                <a:latin typeface="Cambria Math" panose="02040503050406030204" pitchFamily="18" charset="0"/>
                              </a:rPr>
                              <m:t>+</m:t>
                            </m:r>
                            <m:sSub>
                              <m:e>
                                <m:argPr>
                                  <m:scrLvl m:val="0"/>
                                </m:argPr>
                                <m:r>
                                  <a:rPr xmlns:a="http://schemas.openxmlformats.org/drawingml/2006/main" sz="5600" i="1">
                                    <a:solidFill>
                                      <a:srgbClr val="5E5E5E"/>
                                    </a:solidFill>
                                    <a:latin typeface="Cambria Math" panose="02040503050406030204" pitchFamily="18" charset="0"/>
                                  </a:rPr>
                                  <m:t>ϕ</m:t>
                                </m:r>
                              </m:e>
                              <m:sub>
                                <m:argPr>
                                  <m:scrLvl m:val="0"/>
                                </m:argPr>
                                <m:r>
                                  <a:rPr xmlns:a="http://schemas.openxmlformats.org/drawingml/2006/main" sz="5600" i="1">
                                    <a:solidFill>
                                      <a:srgbClr val="5E5E5E"/>
                                    </a:solidFill>
                                    <a:latin typeface="Cambria Math" panose="02040503050406030204" pitchFamily="18" charset="0"/>
                                  </a:rPr>
                                  <m:t>0</m:t>
                                </m:r>
                              </m:sub>
                            </m:sSub>
                          </m:e>
                        </m:d>
                        <m:r>
                          <m:rPr>
                            <m:nor/>
                          </m:rPr>
                          <a:rPr xmlns:a="http://schemas.openxmlformats.org/drawingml/2006/main" sz="5600" i="1">
                            <a:solidFill>
                              <a:srgbClr val="5E5E5E"/>
                            </a:solidFill>
                            <a:latin typeface="Cambria Math" panose="02040503050406030204" pitchFamily="18" charset="0"/>
                          </a:rPr>
                          <m:t>, and</m:t>
                        </m:r>
                      </m:e>
                    </m:mr>
                    <m:mr>
                      <m:e>
                        <m:sSub>
                          <m:e>
                            <m:argPr>
                              <m:scrLvl m:val="0"/>
                            </m:argPr>
                            <m:limUpp>
                              <m:e>
                                <m:argPr>
                                  <m:scrLvl m:val="0"/>
                                </m:argPr>
                                <m:r>
                                  <a:rPr xmlns:a="http://schemas.openxmlformats.org/drawingml/2006/main" sz="5600" i="1">
                                    <a:solidFill>
                                      <a:srgbClr val="5E5E5E"/>
                                    </a:solidFill>
                                    <a:latin typeface="Cambria Math" panose="02040503050406030204" pitchFamily="18" charset="0"/>
                                  </a:rPr>
                                  <m:t>B</m:t>
                                </m:r>
                              </m:e>
                              <m:lim>
                                <m:argPr>
                                  <m:scrLvl m:val="0"/>
                                </m:argPr>
                                <m:r>
                                  <a:rPr xmlns:a="http://schemas.openxmlformats.org/drawingml/2006/main" sz="5600" i="1">
                                    <a:solidFill>
                                      <a:srgbClr val="5E5E5E"/>
                                    </a:solidFill>
                                    <a:latin typeface="Cambria Math" panose="02040503050406030204" pitchFamily="18" charset="0"/>
                                  </a:rPr>
                                  <m:t>⃗</m:t>
                                </m:r>
                              </m:lim>
                            </m:limUpp>
                          </m:e>
                          <m:sub>
                            <m:argPr>
                              <m:scrLvl m:val="0"/>
                            </m:argPr>
                            <m:r>
                              <a:rPr xmlns:a="http://schemas.openxmlformats.org/drawingml/2006/main" sz="5600" i="1">
                                <a:solidFill>
                                  <a:srgbClr val="5E5E5E"/>
                                </a:solidFill>
                                <a:latin typeface="Cambria Math" panose="02040503050406030204" pitchFamily="18" charset="0"/>
                              </a:rPr>
                              <m:t>T</m:t>
                            </m:r>
                          </m:sub>
                        </m:sSub>
                      </m:e>
                      <m:e>
                        <m:r>
                          <a:rPr xmlns:a="http://schemas.openxmlformats.org/drawingml/2006/main" sz="5600" i="1">
                            <a:solidFill>
                              <a:srgbClr val="5E5E5E"/>
                            </a:solidFill>
                            <a:latin typeface="Cambria Math" panose="02040503050406030204" pitchFamily="18" charset="0"/>
                          </a:rPr>
                          <m:t>=</m:t>
                        </m:r>
                        <m:sSub>
                          <m:e>
                            <m:argPr>
                              <m:scrLvl m:val="0"/>
                            </m:argPr>
                            <m:r>
                              <a:rPr xmlns:a="http://schemas.openxmlformats.org/drawingml/2006/main" sz="5600" i="1">
                                <a:solidFill>
                                  <a:srgbClr val="5E5E5E"/>
                                </a:solidFill>
                                <a:latin typeface="Cambria Math" panose="02040503050406030204" pitchFamily="18" charset="0"/>
                              </a:rPr>
                              <m:t>B</m:t>
                            </m:r>
                          </m:e>
                          <m:sub>
                            <m:argPr>
                              <m:scrLvl m:val="0"/>
                            </m:argPr>
                            <m:r>
                              <a:rPr xmlns:a="http://schemas.openxmlformats.org/drawingml/2006/main" sz="5600" i="1">
                                <a:solidFill>
                                  <a:srgbClr val="5E5E5E"/>
                                </a:solidFill>
                                <a:latin typeface="Cambria Math" panose="02040503050406030204" pitchFamily="18" charset="0"/>
                              </a:rPr>
                              <m:t>0</m:t>
                            </m:r>
                          </m:sub>
                        </m:sSub>
                        <m:f>
                          <m:fPr>
                            <m:ctrlPr>
                              <a:rPr xmlns:a="http://schemas.openxmlformats.org/drawingml/2006/main" sz="5600" i="1">
                                <a:solidFill>
                                  <a:srgbClr val="5E5E5E"/>
                                </a:solidFill>
                                <a:latin typeface="Cambria Math" panose="02040503050406030204" pitchFamily="18" charset="0"/>
                              </a:rPr>
                            </m:ctrlPr>
                            <m:type m:val="bar"/>
                          </m:fPr>
                          <m:num>
                            <m:argPr>
                              <m:scrLvl m:val="0"/>
                            </m:argPr>
                            <m:sSub>
                              <m:e>
                                <m:argPr>
                                  <m:scrLvl m:val="0"/>
                                </m:argPr>
                                <m:r>
                                  <a:rPr xmlns:a="http://schemas.openxmlformats.org/drawingml/2006/main" sz="5600" i="1">
                                    <a:solidFill>
                                      <a:srgbClr val="5E5E5E"/>
                                    </a:solidFill>
                                    <a:latin typeface="Cambria Math" panose="02040503050406030204" pitchFamily="18" charset="0"/>
                                  </a:rPr>
                                  <m:t>r</m:t>
                                </m:r>
                              </m:e>
                              <m:sub>
                                <m:argPr>
                                  <m:scrLvl m:val="0"/>
                                </m:argPr>
                                <m:r>
                                  <a:rPr xmlns:a="http://schemas.openxmlformats.org/drawingml/2006/main" sz="5600" i="1">
                                    <a:solidFill>
                                      <a:srgbClr val="5E5E5E"/>
                                    </a:solidFill>
                                    <a:latin typeface="Cambria Math" panose="02040503050406030204" pitchFamily="18" charset="0"/>
                                  </a:rPr>
                                  <m:t>0</m:t>
                                </m:r>
                              </m:sub>
                            </m:sSub>
                          </m:num>
                          <m:den>
                            <m:argPr>
                              <m:scrLvl m:val="0"/>
                            </m:argPr>
                            <m:limUpp>
                              <m:e>
                                <m:argPr>
                                  <m:scrLvl m:val="0"/>
                                </m:argPr>
                                <m:r>
                                  <a:rPr xmlns:a="http://schemas.openxmlformats.org/drawingml/2006/main" sz="5600" i="1">
                                    <a:solidFill>
                                      <a:srgbClr val="5E5E5E"/>
                                    </a:solidFill>
                                    <a:latin typeface="Cambria Math" panose="02040503050406030204" pitchFamily="18" charset="0"/>
                                  </a:rPr>
                                  <m:t>r</m:t>
                                </m:r>
                              </m:e>
                              <m:lim>
                                <m:argPr>
                                  <m:scrLvl m:val="0"/>
                                </m:argPr>
                                <m:r>
                                  <a:rPr xmlns:a="http://schemas.openxmlformats.org/drawingml/2006/main" sz="5600" i="1">
                                    <a:solidFill>
                                      <a:srgbClr val="5E5E5E"/>
                                    </a:solidFill>
                                    <a:latin typeface="Cambria Math" panose="02040503050406030204" pitchFamily="18" charset="0"/>
                                  </a:rPr>
                                  <m:t>⃗</m:t>
                                </m:r>
                              </m:lim>
                            </m:limUpp>
                          </m:den>
                        </m:f>
                        <m:r>
                          <m:rPr>
                            <m:sty m:val="p"/>
                          </m:rPr>
                          <a:rPr xmlns:a="http://schemas.openxmlformats.org/drawingml/2006/main" sz="5600" i="1">
                            <a:solidFill>
                              <a:srgbClr val="5E5E5E"/>
                            </a:solidFill>
                            <a:latin typeface="Cambria Math" panose="02040503050406030204" pitchFamily="18" charset="0"/>
                          </a:rPr>
                          <m:t>cos</m:t>
                        </m:r>
                        <m:r>
                          <a:rPr xmlns:a="http://schemas.openxmlformats.org/drawingml/2006/main" sz="5600" i="1">
                            <a:solidFill>
                              <a:srgbClr val="5E5E5E"/>
                            </a:solidFill>
                            <a:latin typeface="Cambria Math" panose="02040503050406030204" pitchFamily="18" charset="0"/>
                          </a:rPr>
                          <m:t>θ</m:t>
                        </m:r>
                        <m:r>
                          <m:rPr>
                            <m:sty m:val="p"/>
                          </m:rPr>
                          <a:rPr xmlns:a="http://schemas.openxmlformats.org/drawingml/2006/main" sz="5600" i="1">
                            <a:solidFill>
                              <a:srgbClr val="5E5E5E"/>
                            </a:solidFill>
                            <a:latin typeface="Cambria Math" panose="02040503050406030204" pitchFamily="18" charset="0"/>
                          </a:rPr>
                          <m:t>cos</m:t>
                        </m:r>
                        <m:d>
                          <m:dPr>
                            <m:ctrlPr>
                              <a:rPr xmlns:a="http://schemas.openxmlformats.org/drawingml/2006/main" sz="5600" i="1">
                                <a:solidFill>
                                  <a:srgbClr val="5E5E5E"/>
                                </a:solidFill>
                                <a:latin typeface="Cambria Math" panose="02040503050406030204" pitchFamily="18" charset="0"/>
                              </a:rPr>
                            </m:ctrlPr>
                          </m:dPr>
                          <m:e>
                            <m:argPr>
                              <m:scrLvl m:val="0"/>
                            </m:argPr>
                            <m:f>
                              <m:fPr>
                                <m:ctrlPr>
                                  <a:rPr xmlns:a="http://schemas.openxmlformats.org/drawingml/2006/main" sz="5600" i="1">
                                    <a:solidFill>
                                      <a:srgbClr val="5E5E5E"/>
                                    </a:solidFill>
                                    <a:latin typeface="Cambria Math" panose="02040503050406030204" pitchFamily="18" charset="0"/>
                                  </a:rPr>
                                </m:ctrlPr>
                                <m:type m:val="bar"/>
                              </m:fPr>
                              <m:num>
                                <m:argPr>
                                  <m:scrLvl m:val="0"/>
                                </m:argPr>
                                <m:r>
                                  <a:rPr xmlns:a="http://schemas.openxmlformats.org/drawingml/2006/main" sz="5600" i="1">
                                    <a:solidFill>
                                      <a:srgbClr val="5E5E5E"/>
                                    </a:solidFill>
                                    <a:latin typeface="Cambria Math" panose="02040503050406030204" pitchFamily="18" charset="0"/>
                                  </a:rPr>
                                  <m:t>π</m:t>
                                </m:r>
                                <m:r>
                                  <a:rPr xmlns:a="http://schemas.openxmlformats.org/drawingml/2006/main" sz="5600" i="1">
                                    <a:solidFill>
                                      <a:srgbClr val="5E5E5E"/>
                                    </a:solidFill>
                                    <a:latin typeface="Cambria Math" panose="02040503050406030204" pitchFamily="18" charset="0"/>
                                  </a:rPr>
                                  <m:t>t</m:t>
                                </m:r>
                                <m:r>
                                  <a:rPr xmlns:a="http://schemas.openxmlformats.org/drawingml/2006/main" sz="5600" i="1">
                                    <a:solidFill>
                                      <a:srgbClr val="5E5E5E"/>
                                    </a:solidFill>
                                    <a:latin typeface="Cambria Math" panose="02040503050406030204" pitchFamily="18" charset="0"/>
                                  </a:rPr>
                                  <m:t>[</m:t>
                                </m:r>
                                <m:r>
                                  <m:rPr>
                                    <m:nor/>
                                  </m:rPr>
                                  <a:rPr xmlns:a="http://schemas.openxmlformats.org/drawingml/2006/main" sz="5600" i="1">
                                    <a:solidFill>
                                      <a:srgbClr val="5E5E5E"/>
                                    </a:solidFill>
                                    <a:latin typeface="Cambria Math" panose="02040503050406030204" pitchFamily="18" charset="0"/>
                                  </a:rPr>
                                  <m:t>yr</m:t>
                                </m:r>
                                <m:r>
                                  <a:rPr xmlns:a="http://schemas.openxmlformats.org/drawingml/2006/main" sz="5600" i="1">
                                    <a:solidFill>
                                      <a:srgbClr val="5E5E5E"/>
                                    </a:solidFill>
                                    <a:latin typeface="Cambria Math" panose="02040503050406030204" pitchFamily="18" charset="0"/>
                                  </a:rPr>
                                  <m:t>]</m:t>
                                </m:r>
                              </m:num>
                              <m:den>
                                <m:argPr>
                                  <m:scrLvl m:val="0"/>
                                </m:argPr>
                                <m:r>
                                  <a:rPr xmlns:a="http://schemas.openxmlformats.org/drawingml/2006/main" sz="5600" i="1">
                                    <a:solidFill>
                                      <a:srgbClr val="5E5E5E"/>
                                    </a:solidFill>
                                    <a:latin typeface="Cambria Math" panose="02040503050406030204" pitchFamily="18" charset="0"/>
                                  </a:rPr>
                                  <m:t>11</m:t>
                                </m:r>
                              </m:den>
                            </m:f>
                            <m:r>
                              <a:rPr xmlns:a="http://schemas.openxmlformats.org/drawingml/2006/main" sz="5600" i="1">
                                <a:solidFill>
                                  <a:srgbClr val="5E5E5E"/>
                                </a:solidFill>
                                <a:latin typeface="Cambria Math" panose="02040503050406030204" pitchFamily="18" charset="0"/>
                              </a:rPr>
                              <m:t>+</m:t>
                            </m:r>
                            <m:sSub>
                              <m:e>
                                <m:argPr>
                                  <m:scrLvl m:val="0"/>
                                </m:argPr>
                                <m:r>
                                  <a:rPr xmlns:a="http://schemas.openxmlformats.org/drawingml/2006/main" sz="5600" i="1">
                                    <a:solidFill>
                                      <a:srgbClr val="5E5E5E"/>
                                    </a:solidFill>
                                    <a:latin typeface="Cambria Math" panose="02040503050406030204" pitchFamily="18" charset="0"/>
                                  </a:rPr>
                                  <m:t>ϕ</m:t>
                                </m:r>
                              </m:e>
                              <m:sub>
                                <m:argPr>
                                  <m:scrLvl m:val="0"/>
                                </m:argPr>
                                <m:r>
                                  <a:rPr xmlns:a="http://schemas.openxmlformats.org/drawingml/2006/main" sz="5600" i="1">
                                    <a:solidFill>
                                      <a:srgbClr val="5E5E5E"/>
                                    </a:solidFill>
                                    <a:latin typeface="Cambria Math" panose="02040503050406030204" pitchFamily="18" charset="0"/>
                                  </a:rPr>
                                  <m:t>0</m:t>
                                </m:r>
                              </m:sub>
                            </m:sSub>
                          </m:e>
                        </m:d>
                        <m:r>
                          <a:rPr xmlns:a="http://schemas.openxmlformats.org/drawingml/2006/main" sz="5600" i="1">
                            <a:solidFill>
                              <a:srgbClr val="5E5E5E"/>
                            </a:solidFill>
                            <a:latin typeface="Cambria Math" panose="02040503050406030204" pitchFamily="18" charset="0"/>
                          </a:rPr>
                          <m:t>.</m:t>
                        </m:r>
                      </m:e>
                    </m:mr>
                  </m:m>
                </m:oMath>
              </m:oMathPara>
            </a14:m>
            <a:endParaRPr sz="5600">
              <a:solidFill>
                <a:srgbClr val="5E5E5E"/>
              </a:solidFill>
            </a:endParaRPr>
          </a:p>
        </p:txBody>
      </p:sp>
      <p:pic>
        <p:nvPicPr>
          <p:cNvPr id="394" name="Screenshot 2024-05-01 at 3.45.52 PM.png" descr="Screenshot 2024-05-01 at 3.45.52 PM.png"/>
          <p:cNvPicPr>
            <a:picLocks noChangeAspect="1"/>
          </p:cNvPicPr>
          <p:nvPr/>
        </p:nvPicPr>
        <p:blipFill>
          <a:blip r:embed="rId2">
            <a:extLst/>
          </a:blip>
          <a:stretch>
            <a:fillRect/>
          </a:stretch>
        </p:blipFill>
        <p:spPr>
          <a:xfrm>
            <a:off x="4910178" y="6237555"/>
            <a:ext cx="13909532" cy="72839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Google Shape;156;p16"/>
          <p:cNvSpPr txBox="1"/>
          <p:nvPr>
            <p:ph type="body" sz="quarter" idx="1"/>
          </p:nvPr>
        </p:nvSpPr>
        <p:spPr>
          <a:xfrm>
            <a:off x="565693" y="2976399"/>
            <a:ext cx="6848793" cy="7763202"/>
          </a:xfrm>
          <a:prstGeom prst="rect">
            <a:avLst/>
          </a:prstGeom>
        </p:spPr>
        <p:txBody>
          <a:bodyPr/>
          <a:lstStyle/>
          <a:p>
            <a:pPr marL="320842" indent="-320842">
              <a:spcBef>
                <a:spcPts val="1300"/>
              </a:spcBef>
              <a:defRPr sz="3200"/>
            </a:pPr>
            <a:r>
              <a:rPr b="1"/>
              <a:t>Focusing/Defocusing cycles: </a:t>
            </a:r>
            <a:r>
              <a:t>Here, the streamlines indicate magnetic field line direction</a:t>
            </a:r>
          </a:p>
          <a:p>
            <a:pPr marL="320842" indent="-320842">
              <a:spcBef>
                <a:spcPts val="1300"/>
              </a:spcBef>
              <a:defRPr sz="3200" u="sng"/>
            </a:pPr>
            <a:r>
              <a:rPr b="1" u="none"/>
              <a:t>Units:</a:t>
            </a:r>
            <a:r>
              <a:rPr u="none"/>
              <a:t> Here, the distance axes are given in hundreds of AU in a heliocentric coordinate system</a:t>
            </a:r>
            <a:endParaRPr u="none"/>
          </a:p>
          <a:p>
            <a:pPr marL="320842" indent="-320842">
              <a:spcBef>
                <a:spcPts val="1300"/>
              </a:spcBef>
              <a:defRPr sz="3200" u="sng"/>
            </a:pPr>
            <a:r>
              <a:rPr b="1" u="none"/>
              <a:t>Field magnitude: </a:t>
            </a:r>
            <a:r>
              <a:rPr u="none"/>
              <a:t>The B-field strength has been normalized, indicated by the color of the streamlines</a:t>
            </a:r>
          </a:p>
        </p:txBody>
      </p:sp>
      <p:sp>
        <p:nvSpPr>
          <p:cNvPr id="3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8" name="updated_parker_spiral.mp4" descr="updated_parker_spir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7789578" y="1026851"/>
            <a:ext cx="16256001" cy="12192001"/>
          </a:xfrm>
          <a:prstGeom prst="rect">
            <a:avLst/>
          </a:prstGeom>
          <a:ln w="12700">
            <a:miter lim="400000"/>
          </a:ln>
        </p:spPr>
      </p:pic>
      <p:sp>
        <p:nvSpPr>
          <p:cNvPr id="399" name="Google Shape;155;p16"/>
          <p:cNvSpPr txBox="1"/>
          <p:nvPr>
            <p:ph type="title"/>
          </p:nvPr>
        </p:nvSpPr>
        <p:spPr>
          <a:xfrm>
            <a:off x="1007112" y="313563"/>
            <a:ext cx="22087267" cy="1730149"/>
          </a:xfrm>
          <a:prstGeom prst="rect">
            <a:avLst/>
          </a:prstGeom>
        </p:spPr>
        <p:txBody>
          <a:bodyPr/>
          <a:lstStyle>
            <a:lvl1pPr algn="ctr">
              <a:defRPr sz="5600"/>
            </a:lvl1pPr>
          </a:lstStyle>
          <a:p>
            <a:pPr/>
            <a:r>
              <a:t>A simple, fully time-dependent Parker spiral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899" fill="hold"/>
                                        <p:tgtEl>
                                          <p:spTgt spid="39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98"/>
                </p:tgtEl>
              </p:cMediaNode>
            </p:video>
            <p:seq concurrent="1" prevAc="none" nextAc="seek">
              <p:cTn id="8" evtFilter="cancelBubble" nodeType="interactiveSeq" restart="whenNotActive" fill="hold">
                <p:stCondLst>
                  <p:cond delay="0" evt="onClick">
                    <p:tgtEl>
                      <p:spTgt spid="39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398"/>
                                        </p:tgtEl>
                                      </p:cBhvr>
                                    </p:cmd>
                                  </p:childTnLst>
                                </p:cTn>
                              </p:par>
                            </p:childTnLst>
                          </p:cTn>
                        </p:par>
                      </p:childTnLst>
                    </p:cTn>
                  </p:par>
                </p:childTnLst>
              </p:cTn>
              <p:nextCondLst>
                <p:cond delay="0" evt="onClick">
                  <p:tgtEl>
                    <p:spTgt spid="39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Line"/>
          <p:cNvSpPr/>
          <p:nvPr/>
        </p:nvSpPr>
        <p:spPr>
          <a:xfrm flipV="1">
            <a:off x="9723580" y="2778548"/>
            <a:ext cx="1" cy="7643938"/>
          </a:xfrm>
          <a:prstGeom prst="line">
            <a:avLst/>
          </a:prstGeom>
          <a:ln w="25400">
            <a:solidFill>
              <a:srgbClr val="DDDDDD"/>
            </a:solidFill>
            <a:custDash>
              <a:ds d="200000" sp="200000"/>
            </a:custDash>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402" name="Google Shape;309;p33"/>
          <p:cNvSpPr txBox="1"/>
          <p:nvPr>
            <p:ph type="title"/>
          </p:nvPr>
        </p:nvSpPr>
        <p:spPr>
          <a:xfrm>
            <a:off x="1148366" y="702012"/>
            <a:ext cx="6171528" cy="1629772"/>
          </a:xfrm>
          <a:prstGeom prst="rect">
            <a:avLst/>
          </a:prstGeom>
        </p:spPr>
        <p:txBody>
          <a:bodyPr/>
          <a:lstStyle/>
          <a:p>
            <a:pPr/>
            <a:r>
              <a:t>Runge-Kutta</a:t>
            </a:r>
          </a:p>
        </p:txBody>
      </p:sp>
      <p:sp>
        <p:nvSpPr>
          <p:cNvPr id="403" name="Google Shape;310;p33"/>
          <p:cNvSpPr txBox="1"/>
          <p:nvPr>
            <p:ph type="body" sz="quarter" idx="1"/>
          </p:nvPr>
        </p:nvSpPr>
        <p:spPr>
          <a:xfrm>
            <a:off x="1148366" y="2656336"/>
            <a:ext cx="6953436" cy="6415232"/>
          </a:xfrm>
          <a:prstGeom prst="rect">
            <a:avLst/>
          </a:prstGeom>
        </p:spPr>
        <p:txBody>
          <a:bodyPr/>
          <a:lstStyle/>
          <a:p>
            <a:pPr marL="0" indent="0" defTabSz="2097023">
              <a:spcBef>
                <a:spcPts val="3600"/>
              </a:spcBef>
              <a:buSzTx/>
              <a:buNone/>
              <a:defRPr b="1" sz="2924"/>
            </a:pPr>
            <a:r>
              <a:t>Only followed the trajectories of the electrons</a:t>
            </a:r>
          </a:p>
          <a:p>
            <a:pPr marL="293169" indent="-293169" defTabSz="2097023">
              <a:spcBef>
                <a:spcPts val="3600"/>
              </a:spcBef>
              <a:defRPr sz="2924"/>
            </a:pPr>
            <a:r>
              <a:t>This is valid because the neutrals are much more massive and have larger cross sections</a:t>
            </a:r>
          </a:p>
          <a:p>
            <a:pPr marL="293169" indent="-293169" defTabSz="2097023">
              <a:spcBef>
                <a:spcPts val="3600"/>
              </a:spcBef>
              <a:defRPr sz="2924"/>
            </a:pPr>
            <a:r>
              <a:t>Algorithm that repeatedly updates position and velocity initial conditions to solve the following differential equation:</a:t>
            </a:r>
          </a:p>
        </p:txBody>
      </p:sp>
      <p:sp>
        <p:nvSpPr>
          <p:cNvPr id="404" name="Simulation Development"/>
          <p:cNvSpPr txBox="1"/>
          <p:nvPr/>
        </p:nvSpPr>
        <p:spPr>
          <a:xfrm>
            <a:off x="1277747" y="376902"/>
            <a:ext cx="3506700" cy="685039"/>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2600">
                <a:solidFill>
                  <a:srgbClr val="DDDDDD"/>
                </a:solidFill>
                <a:latin typeface="Graphik Compact Regular"/>
                <a:ea typeface="Graphik Compact Regular"/>
                <a:cs typeface="Graphik Compact Regular"/>
                <a:sym typeface="Graphik Compact Regular"/>
              </a:defRPr>
            </a:lvl1pPr>
          </a:lstStyle>
          <a:p>
            <a:pPr/>
            <a:r>
              <a:t>Simulation Development</a:t>
            </a:r>
          </a:p>
        </p:txBody>
      </p:sp>
      <p:sp>
        <p:nvSpPr>
          <p:cNvPr id="405" name="Given a timestep   &amp; number of iterations  , we have the following algorithm:"/>
          <p:cNvSpPr txBox="1"/>
          <p:nvPr/>
        </p:nvSpPr>
        <p:spPr>
          <a:xfrm>
            <a:off x="8951481" y="895576"/>
            <a:ext cx="14648291" cy="710185"/>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2438400">
              <a:lnSpc>
                <a:spcPct val="115000"/>
              </a:lnSpc>
              <a:spcBef>
                <a:spcPts val="4200"/>
              </a:spcBef>
              <a:defRPr b="1" sz="2800">
                <a:solidFill>
                  <a:srgbClr val="000000"/>
                </a:solidFill>
                <a:latin typeface="Graphik"/>
                <a:ea typeface="Graphik"/>
                <a:cs typeface="Graphik"/>
                <a:sym typeface="Graphik"/>
              </a:defRPr>
            </a:pPr>
            <a:r>
              <a:t>Given a timestep </a:t>
            </a:r>
            <a14:m>
              <m:oMath>
                <m:r>
                  <a:rPr xmlns:a="http://schemas.openxmlformats.org/drawingml/2006/main" sz="1300" i="1">
                    <a:solidFill>
                      <a:srgbClr val="A7A7A7"/>
                    </a:solidFill>
                    <a:latin typeface="Cambria Math" panose="02040503050406030204" pitchFamily="18" charset="0"/>
                  </a:rPr>
                  <m:t>h</m:t>
                </m:r>
              </m:oMath>
            </a14:m>
            <a:r>
              <a:t> &amp; number of iterations </a:t>
            </a:r>
            <a14:m>
              <m:oMath>
                <m:r>
                  <a:rPr xmlns:a="http://schemas.openxmlformats.org/drawingml/2006/main" sz="1300" i="1">
                    <a:solidFill>
                      <a:srgbClr val="A7A7A7"/>
                    </a:solidFill>
                    <a:latin typeface="Cambria Math" panose="02040503050406030204" pitchFamily="18" charset="0"/>
                  </a:rPr>
                  <m:t>N</m:t>
                </m:r>
              </m:oMath>
            </a14:m>
            <a:r>
              <a:t>, we have the following algorithm:</a:t>
            </a:r>
            <a:endParaRPr sz="1100">
              <a:solidFill>
                <a:srgbClr val="A7A7A7"/>
              </a:solidFill>
            </a:endParaRPr>
          </a:p>
        </p:txBody>
      </p:sp>
      <p:sp>
        <p:nvSpPr>
          <p:cNvPr id="406" name="Equation"/>
          <p:cNvSpPr txBox="1"/>
          <p:nvPr/>
        </p:nvSpPr>
        <p:spPr>
          <a:xfrm>
            <a:off x="1784659" y="9396121"/>
            <a:ext cx="4561582" cy="10742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3700" i="1">
                          <a:solidFill>
                            <a:srgbClr val="525252"/>
                          </a:solidFill>
                          <a:latin typeface="Cambria Math" panose="02040503050406030204" pitchFamily="18" charset="0"/>
                        </a:rPr>
                      </m:ctrlPr>
                      <m:type m:val="bar"/>
                    </m:fPr>
                    <m:num>
                      <m:r>
                        <a:rPr xmlns:a="http://schemas.openxmlformats.org/drawingml/2006/main" sz="3700" i="1">
                          <a:solidFill>
                            <a:srgbClr val="525252"/>
                          </a:solidFill>
                          <a:latin typeface="Cambria Math" panose="02040503050406030204" pitchFamily="18" charset="0"/>
                        </a:rPr>
                        <m:t>d</m:t>
                      </m:r>
                      <m:sSub>
                        <m:e>
                          <m:limUpp>
                            <m:e>
                              <m:r>
                                <a:rPr xmlns:a="http://schemas.openxmlformats.org/drawingml/2006/main" sz="3700" i="1">
                                  <a:solidFill>
                                    <a:srgbClr val="525252"/>
                                  </a:solidFill>
                                  <a:latin typeface="Cambria Math" panose="02040503050406030204" pitchFamily="18" charset="0"/>
                                </a:rPr>
                                <m:t>v</m:t>
                              </m:r>
                            </m:e>
                            <m:lim>
                              <m:r>
                                <a:rPr xmlns:a="http://schemas.openxmlformats.org/drawingml/2006/main" sz="3700" i="1">
                                  <a:solidFill>
                                    <a:srgbClr val="525252"/>
                                  </a:solidFill>
                                  <a:latin typeface="Cambria Math" panose="02040503050406030204" pitchFamily="18" charset="0"/>
                                </a:rPr>
                                <m:t>⃗</m:t>
                              </m:r>
                            </m:lim>
                          </m:limUpp>
                        </m:e>
                        <m:sub>
                          <m:r>
                            <a:rPr xmlns:a="http://schemas.openxmlformats.org/drawingml/2006/main" sz="3700" i="1">
                              <a:solidFill>
                                <a:srgbClr val="525252"/>
                              </a:solidFill>
                              <a:latin typeface="Cambria Math" panose="02040503050406030204" pitchFamily="18" charset="0"/>
                            </a:rPr>
                            <m:t>i</m:t>
                          </m:r>
                          <m:r>
                            <a:rPr xmlns:a="http://schemas.openxmlformats.org/drawingml/2006/main" sz="3700" i="1">
                              <a:solidFill>
                                <a:srgbClr val="525252"/>
                              </a:solidFill>
                              <a:latin typeface="Cambria Math" panose="02040503050406030204" pitchFamily="18" charset="0"/>
                            </a:rPr>
                            <m:t>+</m:t>
                          </m:r>
                          <m:r>
                            <a:rPr xmlns:a="http://schemas.openxmlformats.org/drawingml/2006/main" sz="3700" i="1">
                              <a:solidFill>
                                <a:srgbClr val="525252"/>
                              </a:solidFill>
                              <a:latin typeface="Cambria Math" panose="02040503050406030204" pitchFamily="18" charset="0"/>
                            </a:rPr>
                            <m:t>1</m:t>
                          </m:r>
                        </m:sub>
                      </m:sSub>
                    </m:num>
                    <m:den>
                      <m:r>
                        <a:rPr xmlns:a="http://schemas.openxmlformats.org/drawingml/2006/main" sz="3700" i="1">
                          <a:solidFill>
                            <a:srgbClr val="525252"/>
                          </a:solidFill>
                          <a:latin typeface="Cambria Math" panose="02040503050406030204" pitchFamily="18" charset="0"/>
                        </a:rPr>
                        <m:t>d</m:t>
                      </m:r>
                      <m:r>
                        <a:rPr xmlns:a="http://schemas.openxmlformats.org/drawingml/2006/main" sz="3700" i="1">
                          <a:solidFill>
                            <a:srgbClr val="525252"/>
                          </a:solidFill>
                          <a:latin typeface="Cambria Math" panose="02040503050406030204" pitchFamily="18" charset="0"/>
                        </a:rPr>
                        <m:t>t</m:t>
                      </m:r>
                    </m:den>
                  </m:f>
                  <m:r>
                    <a:rPr xmlns:a="http://schemas.openxmlformats.org/drawingml/2006/main" sz="3700" i="1">
                      <a:solidFill>
                        <a:srgbClr val="525252"/>
                      </a:solidFill>
                      <a:latin typeface="Cambria Math" panose="02040503050406030204" pitchFamily="18" charset="0"/>
                    </a:rPr>
                    <m:t>=</m:t>
                  </m:r>
                  <m:f>
                    <m:fPr>
                      <m:ctrlPr>
                        <a:rPr xmlns:a="http://schemas.openxmlformats.org/drawingml/2006/main" sz="3700" i="1">
                          <a:solidFill>
                            <a:srgbClr val="525252"/>
                          </a:solidFill>
                          <a:latin typeface="Cambria Math" panose="02040503050406030204" pitchFamily="18" charset="0"/>
                        </a:rPr>
                      </m:ctrlPr>
                      <m:type m:val="bar"/>
                    </m:fPr>
                    <m:num>
                      <m:r>
                        <a:rPr xmlns:a="http://schemas.openxmlformats.org/drawingml/2006/main" sz="3700" i="1">
                          <a:solidFill>
                            <a:srgbClr val="525252"/>
                          </a:solidFill>
                          <a:latin typeface="Cambria Math" panose="02040503050406030204" pitchFamily="18" charset="0"/>
                        </a:rPr>
                        <m:t>q</m:t>
                      </m:r>
                    </m:num>
                    <m:den>
                      <m:r>
                        <a:rPr xmlns:a="http://schemas.openxmlformats.org/drawingml/2006/main" sz="3700" i="1">
                          <a:solidFill>
                            <a:srgbClr val="525252"/>
                          </a:solidFill>
                          <a:latin typeface="Cambria Math" panose="02040503050406030204" pitchFamily="18" charset="0"/>
                        </a:rPr>
                        <m:t>m</m:t>
                      </m:r>
                    </m:den>
                  </m:f>
                  <m:r>
                    <a:rPr xmlns:a="http://schemas.openxmlformats.org/drawingml/2006/main" sz="3700" i="1">
                      <a:solidFill>
                        <a:srgbClr val="525252"/>
                      </a:solidFill>
                      <a:latin typeface="Cambria Math" panose="02040503050406030204" pitchFamily="18" charset="0"/>
                    </a:rPr>
                    <m:t>(</m:t>
                  </m:r>
                  <m:limUpp>
                    <m:e>
                      <m:sSub>
                        <m:e>
                          <m:r>
                            <a:rPr xmlns:a="http://schemas.openxmlformats.org/drawingml/2006/main" sz="3700" i="1">
                              <a:solidFill>
                                <a:srgbClr val="525252"/>
                              </a:solidFill>
                              <a:latin typeface="Cambria Math" panose="02040503050406030204" pitchFamily="18" charset="0"/>
                            </a:rPr>
                            <m:t>E</m:t>
                          </m:r>
                        </m:e>
                        <m:sub>
                          <m:r>
                            <a:rPr xmlns:a="http://schemas.openxmlformats.org/drawingml/2006/main" sz="3700" i="1">
                              <a:solidFill>
                                <a:srgbClr val="525252"/>
                              </a:solidFill>
                              <a:latin typeface="Cambria Math" panose="02040503050406030204" pitchFamily="18" charset="0"/>
                            </a:rPr>
                            <m:t>i</m:t>
                          </m:r>
                        </m:sub>
                      </m:sSub>
                    </m:e>
                    <m:lim>
                      <m:r>
                        <a:rPr xmlns:a="http://schemas.openxmlformats.org/drawingml/2006/main" sz="3700" i="1">
                          <a:solidFill>
                            <a:srgbClr val="525252"/>
                          </a:solidFill>
                          <a:latin typeface="Cambria Math" panose="02040503050406030204" pitchFamily="18" charset="0"/>
                        </a:rPr>
                        <m:t>→</m:t>
                      </m:r>
                    </m:lim>
                  </m:limUpp>
                  <m:r>
                    <a:rPr xmlns:a="http://schemas.openxmlformats.org/drawingml/2006/main" sz="3700" i="1">
                      <a:solidFill>
                        <a:srgbClr val="525252"/>
                      </a:solidFill>
                      <a:latin typeface="Cambria Math" panose="02040503050406030204" pitchFamily="18" charset="0"/>
                    </a:rPr>
                    <m:t>+</m:t>
                  </m:r>
                  <m:limUpp>
                    <m:e>
                      <m:sSub>
                        <m:e>
                          <m:r>
                            <a:rPr xmlns:a="http://schemas.openxmlformats.org/drawingml/2006/main" sz="3700" i="1">
                              <a:solidFill>
                                <a:srgbClr val="525252"/>
                              </a:solidFill>
                              <a:latin typeface="Cambria Math" panose="02040503050406030204" pitchFamily="18" charset="0"/>
                            </a:rPr>
                            <m:t>v</m:t>
                          </m:r>
                        </m:e>
                        <m:sub>
                          <m:r>
                            <a:rPr xmlns:a="http://schemas.openxmlformats.org/drawingml/2006/main" sz="3700" i="1">
                              <a:solidFill>
                                <a:srgbClr val="525252"/>
                              </a:solidFill>
                              <a:latin typeface="Cambria Math" panose="02040503050406030204" pitchFamily="18" charset="0"/>
                            </a:rPr>
                            <m:t>i</m:t>
                          </m:r>
                        </m:sub>
                      </m:sSub>
                    </m:e>
                    <m:lim>
                      <m:r>
                        <a:rPr xmlns:a="http://schemas.openxmlformats.org/drawingml/2006/main" sz="3700" i="1">
                          <a:solidFill>
                            <a:srgbClr val="525252"/>
                          </a:solidFill>
                          <a:latin typeface="Cambria Math" panose="02040503050406030204" pitchFamily="18" charset="0"/>
                        </a:rPr>
                        <m:t>→</m:t>
                      </m:r>
                    </m:lim>
                  </m:limUpp>
                  <m:r>
                    <a:rPr xmlns:a="http://schemas.openxmlformats.org/drawingml/2006/main" sz="3700" i="1">
                      <a:solidFill>
                        <a:srgbClr val="525252"/>
                      </a:solidFill>
                      <a:latin typeface="Cambria Math" panose="02040503050406030204" pitchFamily="18" charset="0"/>
                    </a:rPr>
                    <m:t>×</m:t>
                  </m:r>
                  <m:limUpp>
                    <m:e>
                      <m:sSub>
                        <m:e>
                          <m:r>
                            <a:rPr xmlns:a="http://schemas.openxmlformats.org/drawingml/2006/main" sz="3700" i="1">
                              <a:solidFill>
                                <a:srgbClr val="525252"/>
                              </a:solidFill>
                              <a:latin typeface="Cambria Math" panose="02040503050406030204" pitchFamily="18" charset="0"/>
                            </a:rPr>
                            <m:t>B</m:t>
                          </m:r>
                        </m:e>
                        <m:sub>
                          <m:r>
                            <a:rPr xmlns:a="http://schemas.openxmlformats.org/drawingml/2006/main" sz="3700" i="1">
                              <a:solidFill>
                                <a:srgbClr val="525252"/>
                              </a:solidFill>
                              <a:latin typeface="Cambria Math" panose="02040503050406030204" pitchFamily="18" charset="0"/>
                            </a:rPr>
                            <m:t>i</m:t>
                          </m:r>
                        </m:sub>
                      </m:sSub>
                    </m:e>
                    <m:lim>
                      <m:r>
                        <a:rPr xmlns:a="http://schemas.openxmlformats.org/drawingml/2006/main" sz="3700" i="1">
                          <a:solidFill>
                            <a:srgbClr val="525252"/>
                          </a:solidFill>
                          <a:latin typeface="Cambria Math" panose="02040503050406030204" pitchFamily="18" charset="0"/>
                        </a:rPr>
                        <m:t>→</m:t>
                      </m:r>
                    </m:lim>
                  </m:limUpp>
                  <m:r>
                    <a:rPr xmlns:a="http://schemas.openxmlformats.org/drawingml/2006/main" sz="3700" i="1">
                      <a:solidFill>
                        <a:srgbClr val="525252"/>
                      </a:solidFill>
                      <a:latin typeface="Cambria Math" panose="02040503050406030204" pitchFamily="18" charset="0"/>
                    </a:rPr>
                    <m:t>)</m:t>
                  </m:r>
                </m:oMath>
              </m:oMathPara>
            </a14:m>
            <a:endParaRPr sz="3700">
              <a:solidFill>
                <a:srgbClr val="535353"/>
              </a:solidFill>
            </a:endParaRPr>
          </a:p>
        </p:txBody>
      </p:sp>
      <p:sp>
        <p:nvSpPr>
          <p:cNvPr id="407" name="Let  ,  and"/>
          <p:cNvSpPr/>
          <p:nvPr/>
        </p:nvSpPr>
        <p:spPr>
          <a:xfrm>
            <a:off x="10751612" y="2064863"/>
            <a:ext cx="6641032" cy="1216361"/>
          </a:xfrm>
          <a:prstGeom prst="roundRect">
            <a:avLst>
              <a:gd name="adj" fmla="val 0"/>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p>
            <a:pPr algn="l" defTabSz="2438400">
              <a:lnSpc>
                <a:spcPct val="140000"/>
              </a:lnSpc>
              <a:defRPr sz="2600">
                <a:solidFill>
                  <a:srgbClr val="535353"/>
                </a:solidFill>
                <a:latin typeface="Graphik Compact Regular"/>
                <a:ea typeface="Graphik Compact Regular"/>
                <a:cs typeface="Graphik Compact Regular"/>
                <a:sym typeface="Graphik Compact Regular"/>
              </a:defRPr>
            </a:pPr>
            <a:r>
              <a:t>Let </a:t>
            </a:r>
            <a14:m>
              <m:oMath>
                <m:r>
                  <a:rPr xmlns:a="http://schemas.openxmlformats.org/drawingml/2006/main" sz="950" i="1">
                    <a:solidFill>
                      <a:srgbClr val="525252"/>
                    </a:solidFill>
                    <a:latin typeface="Cambria Math" panose="02040503050406030204" pitchFamily="18" charset="0"/>
                  </a:rPr>
                  <m:t>h</m:t>
                </m:r>
                <m:r>
                  <a:rPr xmlns:a="http://schemas.openxmlformats.org/drawingml/2006/main" sz="950" i="1">
                    <a:solidFill>
                      <a:srgbClr val="525252"/>
                    </a:solidFill>
                    <a:latin typeface="Cambria Math" panose="02040503050406030204" pitchFamily="18" charset="0"/>
                  </a:rPr>
                  <m:t>=</m:t>
                </m:r>
                <m:f>
                  <m:fPr>
                    <m:ctrlPr>
                      <a:rPr xmlns:a="http://schemas.openxmlformats.org/drawingml/2006/main" sz="950" i="1">
                        <a:solidFill>
                          <a:srgbClr val="525252"/>
                        </a:solidFill>
                        <a:latin typeface="Cambria Math" panose="02040503050406030204" pitchFamily="18" charset="0"/>
                      </a:rPr>
                    </m:ctrlPr>
                    <m:type m:val="bar"/>
                  </m:fPr>
                  <m:num>
                    <m:r>
                      <a:rPr xmlns:a="http://schemas.openxmlformats.org/drawingml/2006/main" sz="950" i="1">
                        <a:solidFill>
                          <a:srgbClr val="525252"/>
                        </a:solidFill>
                        <a:latin typeface="Cambria Math" panose="02040503050406030204" pitchFamily="18" charset="0"/>
                      </a:rPr>
                      <m:t>(</m:t>
                    </m:r>
                    <m:r>
                      <a:rPr xmlns:a="http://schemas.openxmlformats.org/drawingml/2006/main" sz="950" i="1">
                        <a:solidFill>
                          <a:srgbClr val="525252"/>
                        </a:solidFill>
                        <a:latin typeface="Cambria Math" panose="02040503050406030204" pitchFamily="18" charset="0"/>
                      </a:rPr>
                      <m:t>b</m:t>
                    </m:r>
                    <m:r>
                      <a:rPr xmlns:a="http://schemas.openxmlformats.org/drawingml/2006/main" sz="950" i="1">
                        <a:solidFill>
                          <a:srgbClr val="525252"/>
                        </a:solidFill>
                        <a:latin typeface="Cambria Math" panose="02040503050406030204" pitchFamily="18" charset="0"/>
                      </a:rPr>
                      <m:t>-</m:t>
                    </m:r>
                    <m:r>
                      <a:rPr xmlns:a="http://schemas.openxmlformats.org/drawingml/2006/main" sz="950" i="1">
                        <a:solidFill>
                          <a:srgbClr val="525252"/>
                        </a:solidFill>
                        <a:latin typeface="Cambria Math" panose="02040503050406030204" pitchFamily="18" charset="0"/>
                      </a:rPr>
                      <m:t>a</m:t>
                    </m:r>
                    <m:r>
                      <a:rPr xmlns:a="http://schemas.openxmlformats.org/drawingml/2006/main" sz="950" i="1">
                        <a:solidFill>
                          <a:srgbClr val="525252"/>
                        </a:solidFill>
                        <a:latin typeface="Cambria Math" panose="02040503050406030204" pitchFamily="18" charset="0"/>
                      </a:rPr>
                      <m:t>)</m:t>
                    </m:r>
                  </m:num>
                  <m:den>
                    <m:r>
                      <a:rPr xmlns:a="http://schemas.openxmlformats.org/drawingml/2006/main" sz="950" i="1">
                        <a:solidFill>
                          <a:srgbClr val="525252"/>
                        </a:solidFill>
                        <a:latin typeface="Cambria Math" panose="02040503050406030204" pitchFamily="18" charset="0"/>
                      </a:rPr>
                      <m:t>N</m:t>
                    </m:r>
                  </m:den>
                </m:f>
              </m:oMath>
            </a14:m>
            <a:r>
              <a:t>, </a:t>
            </a:r>
            <a14:m>
              <m:oMath>
                <m:r>
                  <a:rPr xmlns:a="http://schemas.openxmlformats.org/drawingml/2006/main" sz="1200" i="1">
                    <a:solidFill>
                      <a:srgbClr val="525252"/>
                    </a:solidFill>
                    <a:latin typeface="Cambria Math" panose="02040503050406030204" pitchFamily="18" charset="0"/>
                  </a:rPr>
                  <m:t>t</m:t>
                </m:r>
                <m:r>
                  <a:rPr xmlns:a="http://schemas.openxmlformats.org/drawingml/2006/main" sz="1200" i="1">
                    <a:solidFill>
                      <a:srgbClr val="525252"/>
                    </a:solidFill>
                    <a:latin typeface="Cambria Math" panose="02040503050406030204" pitchFamily="18" charset="0"/>
                  </a:rPr>
                  <m:t>=</m:t>
                </m:r>
                <m:r>
                  <a:rPr xmlns:a="http://schemas.openxmlformats.org/drawingml/2006/main" sz="1200" i="1">
                    <a:solidFill>
                      <a:srgbClr val="525252"/>
                    </a:solidFill>
                    <a:latin typeface="Cambria Math" panose="02040503050406030204" pitchFamily="18" charset="0"/>
                  </a:rPr>
                  <m:t>a</m:t>
                </m:r>
                <m:r>
                  <a:rPr xmlns:a="http://schemas.openxmlformats.org/drawingml/2006/main" sz="1200" i="1">
                    <a:solidFill>
                      <a:srgbClr val="525252"/>
                    </a:solidFill>
                    <a:latin typeface="Cambria Math" panose="02040503050406030204" pitchFamily="18" charset="0"/>
                  </a:rPr>
                  <m:t>,</m:t>
                </m:r>
              </m:oMath>
            </a14:m>
            <a:r>
              <a:t>and </a:t>
            </a:r>
            <a14:m>
              <m:oMath>
                <m:r>
                  <a:rPr xmlns:a="http://schemas.openxmlformats.org/drawingml/2006/main" sz="1200" i="1">
                    <a:solidFill>
                      <a:srgbClr val="525252"/>
                    </a:solidFill>
                    <a:latin typeface="Cambria Math" panose="02040503050406030204" pitchFamily="18" charset="0"/>
                  </a:rPr>
                  <m:t>w</m:t>
                </m:r>
                <m:r>
                  <a:rPr xmlns:a="http://schemas.openxmlformats.org/drawingml/2006/main" sz="1200" i="1">
                    <a:solidFill>
                      <a:srgbClr val="525252"/>
                    </a:solidFill>
                    <a:latin typeface="Cambria Math" panose="02040503050406030204" pitchFamily="18" charset="0"/>
                  </a:rPr>
                  <m:t>=</m:t>
                </m:r>
                <m:sSub>
                  <m:e>
                    <m:r>
                      <a:rPr xmlns:a="http://schemas.openxmlformats.org/drawingml/2006/main" sz="1200" i="1">
                        <a:solidFill>
                          <a:srgbClr val="525252"/>
                        </a:solidFill>
                        <a:latin typeface="Cambria Math" panose="02040503050406030204" pitchFamily="18" charset="0"/>
                      </a:rPr>
                      <m:t>V</m:t>
                    </m:r>
                  </m:e>
                  <m:sub>
                    <m:r>
                      <a:rPr xmlns:a="http://schemas.openxmlformats.org/drawingml/2006/main" sz="1200" i="1">
                        <a:solidFill>
                          <a:srgbClr val="525252"/>
                        </a:solidFill>
                        <a:latin typeface="Cambria Math" panose="02040503050406030204" pitchFamily="18" charset="0"/>
                      </a:rPr>
                      <m:t>0</m:t>
                    </m:r>
                  </m:sub>
                </m:sSub>
              </m:oMath>
            </a14:m>
            <a:endParaRPr sz="1000"/>
          </a:p>
        </p:txBody>
      </p:sp>
      <p:sp>
        <p:nvSpPr>
          <p:cNvPr id="408" name="Circle"/>
          <p:cNvSpPr/>
          <p:nvPr/>
        </p:nvSpPr>
        <p:spPr>
          <a:xfrm>
            <a:off x="9195775" y="2118075"/>
            <a:ext cx="1109938" cy="1109937"/>
          </a:xfrm>
          <a:prstGeom prst="ellipse">
            <a:avLst/>
          </a:prstGeom>
          <a:solidFill>
            <a:srgbClr val="FFFFFF"/>
          </a:solidFill>
          <a:ln w="25400">
            <a:solidFill>
              <a:srgbClr val="CCAD69"/>
            </a:solidFill>
          </a:ln>
        </p:spPr>
        <p:txBody>
          <a:bodyPr lIns="121919" tIns="121919" rIns="121919" bIns="121919" anchor="ctr"/>
          <a:lstStyle/>
          <a:p>
            <a:pPr defTabSz="2438400">
              <a:defRPr sz="1800">
                <a:solidFill>
                  <a:srgbClr val="535353"/>
                </a:solidFill>
                <a:latin typeface="Graphik Compact Regular"/>
                <a:ea typeface="Graphik Compact Regular"/>
                <a:cs typeface="Graphik Compact Regular"/>
                <a:sym typeface="Graphik Compact Regular"/>
              </a:defRPr>
            </a:pPr>
          </a:p>
        </p:txBody>
      </p:sp>
      <p:sp>
        <p:nvSpPr>
          <p:cNvPr id="409" name="While  perform steps 3-5"/>
          <p:cNvSpPr/>
          <p:nvPr/>
        </p:nvSpPr>
        <p:spPr>
          <a:xfrm>
            <a:off x="10751612" y="3586431"/>
            <a:ext cx="4831208" cy="960398"/>
          </a:xfrm>
          <a:prstGeom prst="roundRect">
            <a:avLst>
              <a:gd name="adj" fmla="val 0"/>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p>
            <a:pPr algn="l" defTabSz="2438400">
              <a:lnSpc>
                <a:spcPct val="140000"/>
              </a:lnSpc>
              <a:defRPr sz="2600">
                <a:solidFill>
                  <a:srgbClr val="535353"/>
                </a:solidFill>
                <a:latin typeface="Graphik Compact Regular"/>
                <a:ea typeface="Graphik Compact Regular"/>
                <a:cs typeface="Graphik Compact Regular"/>
                <a:sym typeface="Graphik Compact Regular"/>
              </a:defRPr>
            </a:pPr>
            <a:r>
              <a:t>While </a:t>
            </a:r>
            <a14:m>
              <m:oMath>
                <m:r>
                  <a:rPr xmlns:a="http://schemas.openxmlformats.org/drawingml/2006/main" sz="1200" i="1">
                    <a:solidFill>
                      <a:srgbClr val="525252"/>
                    </a:solidFill>
                    <a:latin typeface="Cambria Math" panose="02040503050406030204" pitchFamily="18" charset="0"/>
                  </a:rPr>
                  <m:t>i</m:t>
                </m:r>
                <m:r>
                  <a:rPr xmlns:a="http://schemas.openxmlformats.org/drawingml/2006/main" sz="1200" i="1">
                    <a:solidFill>
                      <a:srgbClr val="525252"/>
                    </a:solidFill>
                    <a:latin typeface="Cambria Math" panose="02040503050406030204" pitchFamily="18" charset="0"/>
                  </a:rPr>
                  <m:t>≤</m:t>
                </m:r>
                <m:r>
                  <a:rPr xmlns:a="http://schemas.openxmlformats.org/drawingml/2006/main" sz="1200" i="1">
                    <a:solidFill>
                      <a:srgbClr val="525252"/>
                    </a:solidFill>
                    <a:latin typeface="Cambria Math" panose="02040503050406030204" pitchFamily="18" charset="0"/>
                  </a:rPr>
                  <m:t>N</m:t>
                </m:r>
                <m:r>
                  <a:rPr xmlns:a="http://schemas.openxmlformats.org/drawingml/2006/main" sz="1200" i="1">
                    <a:solidFill>
                      <a:srgbClr val="525252"/>
                    </a:solidFill>
                    <a:latin typeface="Cambria Math" panose="02040503050406030204" pitchFamily="18" charset="0"/>
                  </a:rPr>
                  <m:t>,</m:t>
                </m:r>
              </m:oMath>
            </a14:m>
            <a:r>
              <a:t>perform steps 3-5</a:t>
            </a:r>
            <a:endParaRPr sz="1000"/>
          </a:p>
        </p:txBody>
      </p:sp>
      <p:sp>
        <p:nvSpPr>
          <p:cNvPr id="410" name="Rectangle"/>
          <p:cNvSpPr/>
          <p:nvPr/>
        </p:nvSpPr>
        <p:spPr>
          <a:xfrm>
            <a:off x="10622216" y="5833615"/>
            <a:ext cx="10364676" cy="3923331"/>
          </a:xfrm>
          <a:prstGeom prst="roundRect">
            <a:avLst>
              <a:gd name="adj" fmla="val 0"/>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lstStyle/>
          <a:p>
            <a:pPr lvl="2" indent="0" algn="l" defTabSz="2438400">
              <a:lnSpc>
                <a:spcPct val="120000"/>
              </a:lnSpc>
              <a:defRPr sz="1600">
                <a:solidFill>
                  <a:srgbClr val="535353"/>
                </a:solidFill>
                <a:latin typeface="Graphik Compact Regular"/>
                <a:ea typeface="Graphik Compact Regular"/>
                <a:cs typeface="Graphik Compact Regular"/>
                <a:sym typeface="Graphik Compact Regular"/>
              </a:defRPr>
            </a:pPr>
            <a:r>
              <a:t>      </a:t>
            </a:r>
            <a14:m>
              <m:oMath>
                <m:sSub>
                  <m:e>
                    <m:r>
                      <a:rPr xmlns:a="http://schemas.openxmlformats.org/drawingml/2006/main" sz="3050" i="1">
                        <a:solidFill>
                          <a:srgbClr val="525252"/>
                        </a:solidFill>
                        <a:latin typeface="Cambria Math" panose="02040503050406030204" pitchFamily="18" charset="0"/>
                      </a:rPr>
                      <m:t>K</m:t>
                    </m:r>
                  </m:e>
                  <m:sub>
                    <m:r>
                      <a:rPr xmlns:a="http://schemas.openxmlformats.org/drawingml/2006/main" sz="3050" i="1">
                        <a:solidFill>
                          <a:srgbClr val="525252"/>
                        </a:solidFill>
                        <a:latin typeface="Cambria Math" panose="02040503050406030204" pitchFamily="18" charset="0"/>
                      </a:rPr>
                      <m:t>1</m:t>
                    </m:r>
                  </m:sub>
                </m:sSub>
                <m:r>
                  <a:rPr xmlns:a="http://schemas.openxmlformats.org/drawingml/2006/main" sz="3050" i="1">
                    <a:solidFill>
                      <a:srgbClr val="525252"/>
                    </a:solidFill>
                    <a:latin typeface="Cambria Math" panose="02040503050406030204" pitchFamily="18" charset="0"/>
                  </a:rPr>
                  <m:t>=</m:t>
                </m:r>
                <m:r>
                  <a:rPr xmlns:a="http://schemas.openxmlformats.org/drawingml/2006/main" sz="3050" i="1">
                    <a:solidFill>
                      <a:srgbClr val="525252"/>
                    </a:solidFill>
                    <a:latin typeface="Cambria Math" panose="02040503050406030204" pitchFamily="18" charset="0"/>
                  </a:rPr>
                  <m:t>h</m:t>
                </m:r>
                <m:r>
                  <a:rPr xmlns:a="http://schemas.openxmlformats.org/drawingml/2006/main" sz="3050" i="1">
                    <a:solidFill>
                      <a:srgbClr val="525252"/>
                    </a:solidFill>
                    <a:latin typeface="Cambria Math" panose="02040503050406030204" pitchFamily="18" charset="0"/>
                  </a:rPr>
                  <m:t>f</m:t>
                </m:r>
                <m:r>
                  <a:rPr xmlns:a="http://schemas.openxmlformats.org/drawingml/2006/main" sz="3050" i="1">
                    <a:solidFill>
                      <a:srgbClr val="525252"/>
                    </a:solidFill>
                    <a:latin typeface="Cambria Math" panose="02040503050406030204" pitchFamily="18" charset="0"/>
                  </a:rPr>
                  <m:t>(</m:t>
                </m:r>
                <m:sSub>
                  <m:e>
                    <m:r>
                      <a:rPr xmlns:a="http://schemas.openxmlformats.org/drawingml/2006/main" sz="3050" i="1">
                        <a:solidFill>
                          <a:srgbClr val="525252"/>
                        </a:solidFill>
                        <a:latin typeface="Cambria Math" panose="02040503050406030204" pitchFamily="18" charset="0"/>
                      </a:rPr>
                      <m:t>t</m:t>
                    </m:r>
                  </m:e>
                  <m:sub>
                    <m:r>
                      <a:rPr xmlns:a="http://schemas.openxmlformats.org/drawingml/2006/main" sz="3050" i="1">
                        <a:solidFill>
                          <a:srgbClr val="525252"/>
                        </a:solidFill>
                        <a:latin typeface="Cambria Math" panose="02040503050406030204" pitchFamily="18" charset="0"/>
                      </a:rPr>
                      <m:t>i</m:t>
                    </m:r>
                  </m:sub>
                </m:sSub>
                <m:r>
                  <a:rPr xmlns:a="http://schemas.openxmlformats.org/drawingml/2006/main" sz="3050" i="1">
                    <a:solidFill>
                      <a:srgbClr val="525252"/>
                    </a:solidFill>
                    <a:latin typeface="Cambria Math" panose="02040503050406030204" pitchFamily="18" charset="0"/>
                  </a:rPr>
                  <m:t>,</m:t>
                </m:r>
                <m:sSub>
                  <m:e>
                    <m:r>
                      <a:rPr xmlns:a="http://schemas.openxmlformats.org/drawingml/2006/main" sz="3050" i="1">
                        <a:solidFill>
                          <a:srgbClr val="525252"/>
                        </a:solidFill>
                        <a:latin typeface="Cambria Math" panose="02040503050406030204" pitchFamily="18" charset="0"/>
                      </a:rPr>
                      <m:t>V</m:t>
                    </m:r>
                  </m:e>
                  <m:sub>
                    <m:r>
                      <a:rPr xmlns:a="http://schemas.openxmlformats.org/drawingml/2006/main" sz="3050" i="1">
                        <a:solidFill>
                          <a:srgbClr val="525252"/>
                        </a:solidFill>
                        <a:latin typeface="Cambria Math" panose="02040503050406030204" pitchFamily="18" charset="0"/>
                      </a:rPr>
                      <m:t>0,</m:t>
                    </m:r>
                    <m:r>
                      <a:rPr xmlns:a="http://schemas.openxmlformats.org/drawingml/2006/main" sz="3050" i="1">
                        <a:solidFill>
                          <a:srgbClr val="525252"/>
                        </a:solidFill>
                        <a:latin typeface="Cambria Math" panose="02040503050406030204" pitchFamily="18" charset="0"/>
                      </a:rPr>
                      <m:t>i</m:t>
                    </m:r>
                  </m:sub>
                </m:sSub>
                <m:r>
                  <a:rPr xmlns:a="http://schemas.openxmlformats.org/drawingml/2006/main" sz="3050" i="1">
                    <a:solidFill>
                      <a:srgbClr val="525252"/>
                    </a:solidFill>
                    <a:latin typeface="Cambria Math" panose="02040503050406030204" pitchFamily="18" charset="0"/>
                  </a:rPr>
                  <m:t>)</m:t>
                </m:r>
              </m:oMath>
            </a14:m>
            <a14:m>
              <m:oMath>
                <m:sSub>
                  <m:e>
                    <m:r>
                      <a:rPr xmlns:a="http://schemas.openxmlformats.org/drawingml/2006/main" sz="3050" i="1">
                        <a:solidFill>
                          <a:srgbClr val="525252"/>
                        </a:solidFill>
                        <a:latin typeface="Cambria Math" panose="02040503050406030204" pitchFamily="18" charset="0"/>
                      </a:rPr>
                      <m:t>K</m:t>
                    </m:r>
                  </m:e>
                  <m:sub>
                    <m:r>
                      <a:rPr xmlns:a="http://schemas.openxmlformats.org/drawingml/2006/main" sz="3050" i="1">
                        <a:solidFill>
                          <a:srgbClr val="525252"/>
                        </a:solidFill>
                        <a:latin typeface="Cambria Math" panose="02040503050406030204" pitchFamily="18" charset="0"/>
                      </a:rPr>
                      <m:t>2</m:t>
                    </m:r>
                  </m:sub>
                </m:sSub>
                <m:r>
                  <a:rPr xmlns:a="http://schemas.openxmlformats.org/drawingml/2006/main" sz="3050" i="1">
                    <a:solidFill>
                      <a:srgbClr val="525252"/>
                    </a:solidFill>
                    <a:latin typeface="Cambria Math" panose="02040503050406030204" pitchFamily="18" charset="0"/>
                  </a:rPr>
                  <m:t>=</m:t>
                </m:r>
                <m:r>
                  <a:rPr xmlns:a="http://schemas.openxmlformats.org/drawingml/2006/main" sz="3050" i="1">
                    <a:solidFill>
                      <a:srgbClr val="525252"/>
                    </a:solidFill>
                    <a:latin typeface="Cambria Math" panose="02040503050406030204" pitchFamily="18" charset="0"/>
                  </a:rPr>
                  <m:t>h</m:t>
                </m:r>
                <m:r>
                  <a:rPr xmlns:a="http://schemas.openxmlformats.org/drawingml/2006/main" sz="3050" i="1">
                    <a:solidFill>
                      <a:srgbClr val="525252"/>
                    </a:solidFill>
                    <a:latin typeface="Cambria Math" panose="02040503050406030204" pitchFamily="18" charset="0"/>
                  </a:rPr>
                  <m:t>f</m:t>
                </m:r>
                <m:r>
                  <a:rPr xmlns:a="http://schemas.openxmlformats.org/drawingml/2006/main" sz="3050" i="1">
                    <a:solidFill>
                      <a:srgbClr val="525252"/>
                    </a:solidFill>
                    <a:latin typeface="Cambria Math" panose="02040503050406030204" pitchFamily="18" charset="0"/>
                  </a:rPr>
                  <m:t>(</m:t>
                </m:r>
                <m:sSub>
                  <m:e>
                    <m:r>
                      <a:rPr xmlns:a="http://schemas.openxmlformats.org/drawingml/2006/main" sz="3050" i="1">
                        <a:solidFill>
                          <a:srgbClr val="525252"/>
                        </a:solidFill>
                        <a:latin typeface="Cambria Math" panose="02040503050406030204" pitchFamily="18" charset="0"/>
                      </a:rPr>
                      <m:t>t</m:t>
                    </m:r>
                  </m:e>
                  <m:sub>
                    <m:r>
                      <a:rPr xmlns:a="http://schemas.openxmlformats.org/drawingml/2006/main" sz="3050" i="1">
                        <a:solidFill>
                          <a:srgbClr val="525252"/>
                        </a:solidFill>
                        <a:latin typeface="Cambria Math" panose="02040503050406030204" pitchFamily="18" charset="0"/>
                      </a:rPr>
                      <m:t>i</m:t>
                    </m:r>
                  </m:sub>
                </m:sSub>
                <m:r>
                  <a:rPr xmlns:a="http://schemas.openxmlformats.org/drawingml/2006/main" sz="3050" i="1">
                    <a:solidFill>
                      <a:srgbClr val="525252"/>
                    </a:solidFill>
                    <a:latin typeface="Cambria Math" panose="02040503050406030204" pitchFamily="18" charset="0"/>
                  </a:rPr>
                  <m:t>+</m:t>
                </m:r>
                <m:f>
                  <m:fPr>
                    <m:ctrlPr>
                      <a:rPr xmlns:a="http://schemas.openxmlformats.org/drawingml/2006/main" sz="3050" i="1">
                        <a:solidFill>
                          <a:srgbClr val="525252"/>
                        </a:solidFill>
                        <a:latin typeface="Cambria Math" panose="02040503050406030204" pitchFamily="18" charset="0"/>
                      </a:rPr>
                    </m:ctrlPr>
                    <m:type m:val="bar"/>
                  </m:fPr>
                  <m:num>
                    <m:r>
                      <a:rPr xmlns:a="http://schemas.openxmlformats.org/drawingml/2006/main" sz="3050" i="1">
                        <a:solidFill>
                          <a:srgbClr val="525252"/>
                        </a:solidFill>
                        <a:latin typeface="Cambria Math" panose="02040503050406030204" pitchFamily="18" charset="0"/>
                      </a:rPr>
                      <m:t>h</m:t>
                    </m:r>
                  </m:num>
                  <m:den>
                    <m:r>
                      <a:rPr xmlns:a="http://schemas.openxmlformats.org/drawingml/2006/main" sz="3050" i="1">
                        <a:solidFill>
                          <a:srgbClr val="525252"/>
                        </a:solidFill>
                        <a:latin typeface="Cambria Math" panose="02040503050406030204" pitchFamily="18" charset="0"/>
                      </a:rPr>
                      <m:t>2</m:t>
                    </m:r>
                  </m:den>
                </m:f>
                <m:r>
                  <a:rPr xmlns:a="http://schemas.openxmlformats.org/drawingml/2006/main" sz="3050" i="1">
                    <a:solidFill>
                      <a:srgbClr val="525252"/>
                    </a:solidFill>
                    <a:latin typeface="Cambria Math" panose="02040503050406030204" pitchFamily="18" charset="0"/>
                  </a:rPr>
                  <m:t>,</m:t>
                </m:r>
                <m:sSub>
                  <m:e>
                    <m:r>
                      <a:rPr xmlns:a="http://schemas.openxmlformats.org/drawingml/2006/main" sz="3050" i="1">
                        <a:solidFill>
                          <a:srgbClr val="525252"/>
                        </a:solidFill>
                        <a:latin typeface="Cambria Math" panose="02040503050406030204" pitchFamily="18" charset="0"/>
                      </a:rPr>
                      <m:t>V</m:t>
                    </m:r>
                  </m:e>
                  <m:sub>
                    <m:r>
                      <a:rPr xmlns:a="http://schemas.openxmlformats.org/drawingml/2006/main" sz="3050" i="1">
                        <a:solidFill>
                          <a:srgbClr val="525252"/>
                        </a:solidFill>
                        <a:latin typeface="Cambria Math" panose="02040503050406030204" pitchFamily="18" charset="0"/>
                      </a:rPr>
                      <m:t>0,</m:t>
                    </m:r>
                    <m:r>
                      <a:rPr xmlns:a="http://schemas.openxmlformats.org/drawingml/2006/main" sz="3050" i="1">
                        <a:solidFill>
                          <a:srgbClr val="525252"/>
                        </a:solidFill>
                        <a:latin typeface="Cambria Math" panose="02040503050406030204" pitchFamily="18" charset="0"/>
                      </a:rPr>
                      <m:t>i</m:t>
                    </m:r>
                  </m:sub>
                </m:sSub>
                <m:r>
                  <a:rPr xmlns:a="http://schemas.openxmlformats.org/drawingml/2006/main" sz="3050" i="1">
                    <a:solidFill>
                      <a:srgbClr val="525252"/>
                    </a:solidFill>
                    <a:latin typeface="Cambria Math" panose="02040503050406030204" pitchFamily="18" charset="0"/>
                  </a:rPr>
                  <m:t>+</m:t>
                </m:r>
                <m:f>
                  <m:fPr>
                    <m:ctrlPr>
                      <a:rPr xmlns:a="http://schemas.openxmlformats.org/drawingml/2006/main" sz="3050" i="1">
                        <a:solidFill>
                          <a:srgbClr val="525252"/>
                        </a:solidFill>
                        <a:latin typeface="Cambria Math" panose="02040503050406030204" pitchFamily="18" charset="0"/>
                      </a:rPr>
                    </m:ctrlPr>
                    <m:type m:val="bar"/>
                  </m:fPr>
                  <m:num>
                    <m:sSub>
                      <m:e>
                        <m:r>
                          <a:rPr xmlns:a="http://schemas.openxmlformats.org/drawingml/2006/main" sz="3050" i="1">
                            <a:solidFill>
                              <a:srgbClr val="525252"/>
                            </a:solidFill>
                            <a:latin typeface="Cambria Math" panose="02040503050406030204" pitchFamily="18" charset="0"/>
                          </a:rPr>
                          <m:t>K</m:t>
                        </m:r>
                      </m:e>
                      <m:sub>
                        <m:r>
                          <a:rPr xmlns:a="http://schemas.openxmlformats.org/drawingml/2006/main" sz="3050" i="1">
                            <a:solidFill>
                              <a:srgbClr val="525252"/>
                            </a:solidFill>
                            <a:latin typeface="Cambria Math" panose="02040503050406030204" pitchFamily="18" charset="0"/>
                          </a:rPr>
                          <m:t>1</m:t>
                        </m:r>
                      </m:sub>
                    </m:sSub>
                  </m:num>
                  <m:den>
                    <m:r>
                      <a:rPr xmlns:a="http://schemas.openxmlformats.org/drawingml/2006/main" sz="3050" i="1">
                        <a:solidFill>
                          <a:srgbClr val="525252"/>
                        </a:solidFill>
                        <a:latin typeface="Cambria Math" panose="02040503050406030204" pitchFamily="18" charset="0"/>
                      </a:rPr>
                      <m:t>2</m:t>
                    </m:r>
                  </m:den>
                </m:f>
                <m:r>
                  <a:rPr xmlns:a="http://schemas.openxmlformats.org/drawingml/2006/main" sz="3050" i="1">
                    <a:solidFill>
                      <a:srgbClr val="525252"/>
                    </a:solidFill>
                    <a:latin typeface="Cambria Math" panose="02040503050406030204" pitchFamily="18" charset="0"/>
                  </a:rPr>
                  <m:t>)</m:t>
                </m:r>
              </m:oMath>
            </a14:m>
          </a:p>
          <a:p>
            <a:pPr lvl="3" indent="0" algn="l" defTabSz="2438400">
              <a:lnSpc>
                <a:spcPct val="120000"/>
              </a:lnSpc>
              <a:defRPr sz="1600">
                <a:solidFill>
                  <a:srgbClr val="535353"/>
                </a:solidFill>
                <a:latin typeface="Graphik Compact Regular"/>
                <a:ea typeface="Graphik Compact Regular"/>
                <a:cs typeface="Graphik Compact Regular"/>
                <a:sym typeface="Graphik Compact Regular"/>
              </a:defRPr>
            </a:pPr>
            <a:r>
              <a:t>       </a:t>
            </a:r>
            <a14:m>
              <m:oMath>
                <m:sSub>
                  <m:e>
                    <m:r>
                      <a:rPr xmlns:a="http://schemas.openxmlformats.org/drawingml/2006/main" sz="3050" i="1">
                        <a:solidFill>
                          <a:srgbClr val="525252"/>
                        </a:solidFill>
                        <a:latin typeface="Cambria Math" panose="02040503050406030204" pitchFamily="18" charset="0"/>
                      </a:rPr>
                      <m:t>K</m:t>
                    </m:r>
                  </m:e>
                  <m:sub>
                    <m:r>
                      <a:rPr xmlns:a="http://schemas.openxmlformats.org/drawingml/2006/main" sz="3050" i="1">
                        <a:solidFill>
                          <a:srgbClr val="525252"/>
                        </a:solidFill>
                        <a:latin typeface="Cambria Math" panose="02040503050406030204" pitchFamily="18" charset="0"/>
                      </a:rPr>
                      <m:t>3</m:t>
                    </m:r>
                  </m:sub>
                </m:sSub>
                <m:r>
                  <a:rPr xmlns:a="http://schemas.openxmlformats.org/drawingml/2006/main" sz="3050" i="1">
                    <a:solidFill>
                      <a:srgbClr val="525252"/>
                    </a:solidFill>
                    <a:latin typeface="Cambria Math" panose="02040503050406030204" pitchFamily="18" charset="0"/>
                  </a:rPr>
                  <m:t>=</m:t>
                </m:r>
                <m:r>
                  <a:rPr xmlns:a="http://schemas.openxmlformats.org/drawingml/2006/main" sz="3050" i="1">
                    <a:solidFill>
                      <a:srgbClr val="525252"/>
                    </a:solidFill>
                    <a:latin typeface="Cambria Math" panose="02040503050406030204" pitchFamily="18" charset="0"/>
                  </a:rPr>
                  <m:t>h</m:t>
                </m:r>
                <m:r>
                  <a:rPr xmlns:a="http://schemas.openxmlformats.org/drawingml/2006/main" sz="3050" i="1">
                    <a:solidFill>
                      <a:srgbClr val="525252"/>
                    </a:solidFill>
                    <a:latin typeface="Cambria Math" panose="02040503050406030204" pitchFamily="18" charset="0"/>
                  </a:rPr>
                  <m:t>f</m:t>
                </m:r>
                <m:r>
                  <a:rPr xmlns:a="http://schemas.openxmlformats.org/drawingml/2006/main" sz="3050" i="1">
                    <a:solidFill>
                      <a:srgbClr val="525252"/>
                    </a:solidFill>
                    <a:latin typeface="Cambria Math" panose="02040503050406030204" pitchFamily="18" charset="0"/>
                  </a:rPr>
                  <m:t>(</m:t>
                </m:r>
                <m:sSub>
                  <m:e>
                    <m:r>
                      <a:rPr xmlns:a="http://schemas.openxmlformats.org/drawingml/2006/main" sz="3050" i="1">
                        <a:solidFill>
                          <a:srgbClr val="525252"/>
                        </a:solidFill>
                        <a:latin typeface="Cambria Math" panose="02040503050406030204" pitchFamily="18" charset="0"/>
                      </a:rPr>
                      <m:t>t</m:t>
                    </m:r>
                  </m:e>
                  <m:sub>
                    <m:r>
                      <a:rPr xmlns:a="http://schemas.openxmlformats.org/drawingml/2006/main" sz="3050" i="1">
                        <a:solidFill>
                          <a:srgbClr val="525252"/>
                        </a:solidFill>
                        <a:latin typeface="Cambria Math" panose="02040503050406030204" pitchFamily="18" charset="0"/>
                      </a:rPr>
                      <m:t>i</m:t>
                    </m:r>
                  </m:sub>
                </m:sSub>
                <m:r>
                  <a:rPr xmlns:a="http://schemas.openxmlformats.org/drawingml/2006/main" sz="3050" i="1">
                    <a:solidFill>
                      <a:srgbClr val="525252"/>
                    </a:solidFill>
                    <a:latin typeface="Cambria Math" panose="02040503050406030204" pitchFamily="18" charset="0"/>
                  </a:rPr>
                  <m:t>+</m:t>
                </m:r>
                <m:f>
                  <m:fPr>
                    <m:ctrlPr>
                      <a:rPr xmlns:a="http://schemas.openxmlformats.org/drawingml/2006/main" sz="3050" i="1">
                        <a:solidFill>
                          <a:srgbClr val="525252"/>
                        </a:solidFill>
                        <a:latin typeface="Cambria Math" panose="02040503050406030204" pitchFamily="18" charset="0"/>
                      </a:rPr>
                    </m:ctrlPr>
                    <m:type m:val="bar"/>
                  </m:fPr>
                  <m:num>
                    <m:r>
                      <a:rPr xmlns:a="http://schemas.openxmlformats.org/drawingml/2006/main" sz="3050" i="1">
                        <a:solidFill>
                          <a:srgbClr val="525252"/>
                        </a:solidFill>
                        <a:latin typeface="Cambria Math" panose="02040503050406030204" pitchFamily="18" charset="0"/>
                      </a:rPr>
                      <m:t>h</m:t>
                    </m:r>
                  </m:num>
                  <m:den>
                    <m:r>
                      <a:rPr xmlns:a="http://schemas.openxmlformats.org/drawingml/2006/main" sz="3050" i="1">
                        <a:solidFill>
                          <a:srgbClr val="525252"/>
                        </a:solidFill>
                        <a:latin typeface="Cambria Math" panose="02040503050406030204" pitchFamily="18" charset="0"/>
                      </a:rPr>
                      <m:t>2</m:t>
                    </m:r>
                  </m:den>
                </m:f>
                <m:r>
                  <a:rPr xmlns:a="http://schemas.openxmlformats.org/drawingml/2006/main" sz="3050" i="1">
                    <a:solidFill>
                      <a:srgbClr val="525252"/>
                    </a:solidFill>
                    <a:latin typeface="Cambria Math" panose="02040503050406030204" pitchFamily="18" charset="0"/>
                  </a:rPr>
                  <m:t>,</m:t>
                </m:r>
                <m:sSub>
                  <m:e>
                    <m:r>
                      <a:rPr xmlns:a="http://schemas.openxmlformats.org/drawingml/2006/main" sz="3050" i="1">
                        <a:solidFill>
                          <a:srgbClr val="525252"/>
                        </a:solidFill>
                        <a:latin typeface="Cambria Math" panose="02040503050406030204" pitchFamily="18" charset="0"/>
                      </a:rPr>
                      <m:t>V</m:t>
                    </m:r>
                  </m:e>
                  <m:sub>
                    <m:r>
                      <a:rPr xmlns:a="http://schemas.openxmlformats.org/drawingml/2006/main" sz="3050" i="1">
                        <a:solidFill>
                          <a:srgbClr val="525252"/>
                        </a:solidFill>
                        <a:latin typeface="Cambria Math" panose="02040503050406030204" pitchFamily="18" charset="0"/>
                      </a:rPr>
                      <m:t>0,</m:t>
                    </m:r>
                    <m:r>
                      <a:rPr xmlns:a="http://schemas.openxmlformats.org/drawingml/2006/main" sz="3050" i="1">
                        <a:solidFill>
                          <a:srgbClr val="525252"/>
                        </a:solidFill>
                        <a:latin typeface="Cambria Math" panose="02040503050406030204" pitchFamily="18" charset="0"/>
                      </a:rPr>
                      <m:t>i</m:t>
                    </m:r>
                  </m:sub>
                </m:sSub>
                <m:r>
                  <a:rPr xmlns:a="http://schemas.openxmlformats.org/drawingml/2006/main" sz="3050" i="1">
                    <a:solidFill>
                      <a:srgbClr val="525252"/>
                    </a:solidFill>
                    <a:latin typeface="Cambria Math" panose="02040503050406030204" pitchFamily="18" charset="0"/>
                  </a:rPr>
                  <m:t>+</m:t>
                </m:r>
                <m:f>
                  <m:fPr>
                    <m:ctrlPr>
                      <a:rPr xmlns:a="http://schemas.openxmlformats.org/drawingml/2006/main" sz="3050" i="1">
                        <a:solidFill>
                          <a:srgbClr val="525252"/>
                        </a:solidFill>
                        <a:latin typeface="Cambria Math" panose="02040503050406030204" pitchFamily="18" charset="0"/>
                      </a:rPr>
                    </m:ctrlPr>
                    <m:type m:val="bar"/>
                  </m:fPr>
                  <m:num>
                    <m:sSub>
                      <m:e>
                        <m:r>
                          <a:rPr xmlns:a="http://schemas.openxmlformats.org/drawingml/2006/main" sz="3050" i="1">
                            <a:solidFill>
                              <a:srgbClr val="525252"/>
                            </a:solidFill>
                            <a:latin typeface="Cambria Math" panose="02040503050406030204" pitchFamily="18" charset="0"/>
                          </a:rPr>
                          <m:t>K</m:t>
                        </m:r>
                      </m:e>
                      <m:sub>
                        <m:r>
                          <a:rPr xmlns:a="http://schemas.openxmlformats.org/drawingml/2006/main" sz="3050" i="1">
                            <a:solidFill>
                              <a:srgbClr val="525252"/>
                            </a:solidFill>
                            <a:latin typeface="Cambria Math" panose="02040503050406030204" pitchFamily="18" charset="0"/>
                          </a:rPr>
                          <m:t>2</m:t>
                        </m:r>
                      </m:sub>
                    </m:sSub>
                  </m:num>
                  <m:den>
                    <m:r>
                      <a:rPr xmlns:a="http://schemas.openxmlformats.org/drawingml/2006/main" sz="3050" i="1">
                        <a:solidFill>
                          <a:srgbClr val="525252"/>
                        </a:solidFill>
                        <a:latin typeface="Cambria Math" panose="02040503050406030204" pitchFamily="18" charset="0"/>
                      </a:rPr>
                      <m:t>2</m:t>
                    </m:r>
                  </m:den>
                </m:f>
                <m:r>
                  <a:rPr xmlns:a="http://schemas.openxmlformats.org/drawingml/2006/main" sz="3050" i="1">
                    <a:solidFill>
                      <a:srgbClr val="525252"/>
                    </a:solidFill>
                    <a:latin typeface="Cambria Math" panose="02040503050406030204" pitchFamily="18" charset="0"/>
                  </a:rPr>
                  <m:t>)</m:t>
                </m:r>
              </m:oMath>
            </a14:m>
            <a14:m>
              <m:oMath>
                <m:sSub>
                  <m:e>
                    <m:r>
                      <a:rPr xmlns:a="http://schemas.openxmlformats.org/drawingml/2006/main" sz="3250" i="1">
                        <a:solidFill>
                          <a:srgbClr val="525252"/>
                        </a:solidFill>
                        <a:latin typeface="Cambria Math" panose="02040503050406030204" pitchFamily="18" charset="0"/>
                      </a:rPr>
                      <m:t>K</m:t>
                    </m:r>
                  </m:e>
                  <m:sub>
                    <m:r>
                      <a:rPr xmlns:a="http://schemas.openxmlformats.org/drawingml/2006/main" sz="3250" i="1">
                        <a:solidFill>
                          <a:srgbClr val="525252"/>
                        </a:solidFill>
                        <a:latin typeface="Cambria Math" panose="02040503050406030204" pitchFamily="18" charset="0"/>
                      </a:rPr>
                      <m:t>4</m:t>
                    </m:r>
                  </m:sub>
                </m:sSub>
                <m:r>
                  <a:rPr xmlns:a="http://schemas.openxmlformats.org/drawingml/2006/main" sz="3250" i="1">
                    <a:solidFill>
                      <a:srgbClr val="525252"/>
                    </a:solidFill>
                    <a:latin typeface="Cambria Math" panose="02040503050406030204" pitchFamily="18" charset="0"/>
                  </a:rPr>
                  <m:t>=</m:t>
                </m:r>
                <m:r>
                  <a:rPr xmlns:a="http://schemas.openxmlformats.org/drawingml/2006/main" sz="3250" i="1">
                    <a:solidFill>
                      <a:srgbClr val="525252"/>
                    </a:solidFill>
                    <a:latin typeface="Cambria Math" panose="02040503050406030204" pitchFamily="18" charset="0"/>
                  </a:rPr>
                  <m:t>h</m:t>
                </m:r>
                <m:r>
                  <a:rPr xmlns:a="http://schemas.openxmlformats.org/drawingml/2006/main" sz="3250" i="1">
                    <a:solidFill>
                      <a:srgbClr val="525252"/>
                    </a:solidFill>
                    <a:latin typeface="Cambria Math" panose="02040503050406030204" pitchFamily="18" charset="0"/>
                  </a:rPr>
                  <m:t>f</m:t>
                </m:r>
                <m:r>
                  <a:rPr xmlns:a="http://schemas.openxmlformats.org/drawingml/2006/main" sz="3250" i="1">
                    <a:solidFill>
                      <a:srgbClr val="525252"/>
                    </a:solidFill>
                    <a:latin typeface="Cambria Math" panose="02040503050406030204" pitchFamily="18" charset="0"/>
                  </a:rPr>
                  <m:t>(</m:t>
                </m:r>
                <m:r>
                  <a:rPr xmlns:a="http://schemas.openxmlformats.org/drawingml/2006/main" sz="3250" i="1">
                    <a:solidFill>
                      <a:srgbClr val="525252"/>
                    </a:solidFill>
                    <a:latin typeface="Cambria Math" panose="02040503050406030204" pitchFamily="18" charset="0"/>
                  </a:rPr>
                  <m:t>t</m:t>
                </m:r>
                <m:r>
                  <a:rPr xmlns:a="http://schemas.openxmlformats.org/drawingml/2006/main" sz="3250" i="1">
                    <a:solidFill>
                      <a:srgbClr val="525252"/>
                    </a:solidFill>
                    <a:latin typeface="Cambria Math" panose="02040503050406030204" pitchFamily="18" charset="0"/>
                  </a:rPr>
                  <m:t>+</m:t>
                </m:r>
                <m:r>
                  <a:rPr xmlns:a="http://schemas.openxmlformats.org/drawingml/2006/main" sz="3250" i="1">
                    <a:solidFill>
                      <a:srgbClr val="525252"/>
                    </a:solidFill>
                    <a:latin typeface="Cambria Math" panose="02040503050406030204" pitchFamily="18" charset="0"/>
                  </a:rPr>
                  <m:t>h</m:t>
                </m:r>
                <m:r>
                  <a:rPr xmlns:a="http://schemas.openxmlformats.org/drawingml/2006/main" sz="3250" i="1">
                    <a:solidFill>
                      <a:srgbClr val="525252"/>
                    </a:solidFill>
                    <a:latin typeface="Cambria Math" panose="02040503050406030204" pitchFamily="18" charset="0"/>
                  </a:rPr>
                  <m:t>,</m:t>
                </m:r>
                <m:sSub>
                  <m:e>
                    <m:r>
                      <a:rPr xmlns:a="http://schemas.openxmlformats.org/drawingml/2006/main" sz="3250" i="1">
                        <a:solidFill>
                          <a:srgbClr val="525252"/>
                        </a:solidFill>
                        <a:latin typeface="Cambria Math" panose="02040503050406030204" pitchFamily="18" charset="0"/>
                      </a:rPr>
                      <m:t>V</m:t>
                    </m:r>
                  </m:e>
                  <m:sub>
                    <m:r>
                      <a:rPr xmlns:a="http://schemas.openxmlformats.org/drawingml/2006/main" sz="3250" i="1">
                        <a:solidFill>
                          <a:srgbClr val="525252"/>
                        </a:solidFill>
                        <a:latin typeface="Cambria Math" panose="02040503050406030204" pitchFamily="18" charset="0"/>
                      </a:rPr>
                      <m:t>0,</m:t>
                    </m:r>
                    <m:r>
                      <a:rPr xmlns:a="http://schemas.openxmlformats.org/drawingml/2006/main" sz="3250" i="1">
                        <a:solidFill>
                          <a:srgbClr val="525252"/>
                        </a:solidFill>
                        <a:latin typeface="Cambria Math" panose="02040503050406030204" pitchFamily="18" charset="0"/>
                      </a:rPr>
                      <m:t>i</m:t>
                    </m:r>
                  </m:sub>
                </m:sSub>
                <m:r>
                  <a:rPr xmlns:a="http://schemas.openxmlformats.org/drawingml/2006/main" sz="3250" i="1">
                    <a:solidFill>
                      <a:srgbClr val="525252"/>
                    </a:solidFill>
                    <a:latin typeface="Cambria Math" panose="02040503050406030204" pitchFamily="18" charset="0"/>
                  </a:rPr>
                  <m:t>+</m:t>
                </m:r>
                <m:sSub>
                  <m:e>
                    <m:r>
                      <a:rPr xmlns:a="http://schemas.openxmlformats.org/drawingml/2006/main" sz="3250" i="1">
                        <a:solidFill>
                          <a:srgbClr val="525252"/>
                        </a:solidFill>
                        <a:latin typeface="Cambria Math" panose="02040503050406030204" pitchFamily="18" charset="0"/>
                      </a:rPr>
                      <m:t>K</m:t>
                    </m:r>
                  </m:e>
                  <m:sub>
                    <m:r>
                      <a:rPr xmlns:a="http://schemas.openxmlformats.org/drawingml/2006/main" sz="3250" i="1">
                        <a:solidFill>
                          <a:srgbClr val="525252"/>
                        </a:solidFill>
                        <a:latin typeface="Cambria Math" panose="02040503050406030204" pitchFamily="18" charset="0"/>
                      </a:rPr>
                      <m:t>3</m:t>
                    </m:r>
                  </m:sub>
                </m:sSub>
                <m:r>
                  <a:rPr xmlns:a="http://schemas.openxmlformats.org/drawingml/2006/main" sz="3250" i="1">
                    <a:solidFill>
                      <a:srgbClr val="525252"/>
                    </a:solidFill>
                    <a:latin typeface="Cambria Math" panose="02040503050406030204" pitchFamily="18" charset="0"/>
                  </a:rPr>
                  <m:t>)</m:t>
                </m:r>
              </m:oMath>
            </a14:m>
          </a:p>
          <a:p>
            <a:pPr lvl="3" indent="0" algn="l" defTabSz="2438400">
              <a:lnSpc>
                <a:spcPct val="120000"/>
              </a:lnSpc>
              <a:defRPr sz="1600">
                <a:solidFill>
                  <a:srgbClr val="535353"/>
                </a:solidFill>
                <a:latin typeface="Graphik Compact Regular"/>
                <a:ea typeface="Graphik Compact Regular"/>
                <a:cs typeface="Graphik Compact Regular"/>
                <a:sym typeface="Graphik Compact Regular"/>
              </a:defRPr>
            </a:pPr>
            <a:r>
              <a:t>       </a:t>
            </a:r>
          </a:p>
        </p:txBody>
      </p:sp>
      <p:sp>
        <p:nvSpPr>
          <p:cNvPr id="411" name="Let  and"/>
          <p:cNvSpPr/>
          <p:nvPr/>
        </p:nvSpPr>
        <p:spPr>
          <a:xfrm>
            <a:off x="10861867" y="8437719"/>
            <a:ext cx="11533763" cy="960399"/>
          </a:xfrm>
          <a:prstGeom prst="roundRect">
            <a:avLst>
              <a:gd name="adj" fmla="val 0"/>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p>
            <a:pPr algn="l" defTabSz="2438400">
              <a:lnSpc>
                <a:spcPct val="140000"/>
              </a:lnSpc>
              <a:defRPr>
                <a:solidFill>
                  <a:srgbClr val="535353"/>
                </a:solidFill>
                <a:latin typeface="Graphik Compact Regular"/>
                <a:ea typeface="Graphik Compact Regular"/>
                <a:cs typeface="Graphik Compact Regular"/>
                <a:sym typeface="Graphik Compact Regular"/>
              </a:defRPr>
            </a:pPr>
            <a:r>
              <a:t>Let </a:t>
            </a:r>
            <a14:m>
              <m:oMath>
                <m:sSub>
                  <m:e>
                    <m:r>
                      <a:rPr xmlns:a="http://schemas.openxmlformats.org/drawingml/2006/main" sz="2550" i="1">
                        <a:solidFill>
                          <a:srgbClr val="525252"/>
                        </a:solidFill>
                        <a:latin typeface="Cambria Math" panose="02040503050406030204" pitchFamily="18" charset="0"/>
                      </a:rPr>
                      <m:t>V</m:t>
                    </m:r>
                  </m:e>
                  <m:sub>
                    <m:r>
                      <a:rPr xmlns:a="http://schemas.openxmlformats.org/drawingml/2006/main" sz="2550" i="1">
                        <a:solidFill>
                          <a:srgbClr val="525252"/>
                        </a:solidFill>
                        <a:latin typeface="Cambria Math" panose="02040503050406030204" pitchFamily="18" charset="0"/>
                      </a:rPr>
                      <m:t>0,</m:t>
                    </m:r>
                    <m:r>
                      <a:rPr xmlns:a="http://schemas.openxmlformats.org/drawingml/2006/main" sz="2550" i="1">
                        <a:solidFill>
                          <a:srgbClr val="525252"/>
                        </a:solidFill>
                        <a:latin typeface="Cambria Math" panose="02040503050406030204" pitchFamily="18" charset="0"/>
                      </a:rPr>
                      <m:t>i</m:t>
                    </m:r>
                    <m:r>
                      <a:rPr xmlns:a="http://schemas.openxmlformats.org/drawingml/2006/main" sz="2550" i="1">
                        <a:solidFill>
                          <a:srgbClr val="525252"/>
                        </a:solidFill>
                        <a:latin typeface="Cambria Math" panose="02040503050406030204" pitchFamily="18" charset="0"/>
                      </a:rPr>
                      <m:t>+</m:t>
                    </m:r>
                    <m:r>
                      <a:rPr xmlns:a="http://schemas.openxmlformats.org/drawingml/2006/main" sz="2550" i="1">
                        <a:solidFill>
                          <a:srgbClr val="525252"/>
                        </a:solidFill>
                        <a:latin typeface="Cambria Math" panose="02040503050406030204" pitchFamily="18" charset="0"/>
                      </a:rPr>
                      <m:t>1</m:t>
                    </m:r>
                  </m:sub>
                </m:sSub>
                <m:r>
                  <a:rPr xmlns:a="http://schemas.openxmlformats.org/drawingml/2006/main" sz="2550" i="1">
                    <a:solidFill>
                      <a:srgbClr val="525252"/>
                    </a:solidFill>
                    <a:latin typeface="Cambria Math" panose="02040503050406030204" pitchFamily="18" charset="0"/>
                  </a:rPr>
                  <m:t>=</m:t>
                </m:r>
                <m:sSub>
                  <m:e>
                    <m:r>
                      <a:rPr xmlns:a="http://schemas.openxmlformats.org/drawingml/2006/main" sz="2550" i="1">
                        <a:solidFill>
                          <a:srgbClr val="525252"/>
                        </a:solidFill>
                        <a:latin typeface="Cambria Math" panose="02040503050406030204" pitchFamily="18" charset="0"/>
                      </a:rPr>
                      <m:t>V</m:t>
                    </m:r>
                  </m:e>
                  <m:sub>
                    <m:r>
                      <a:rPr xmlns:a="http://schemas.openxmlformats.org/drawingml/2006/main" sz="2550" i="1">
                        <a:solidFill>
                          <a:srgbClr val="525252"/>
                        </a:solidFill>
                        <a:latin typeface="Cambria Math" panose="02040503050406030204" pitchFamily="18" charset="0"/>
                      </a:rPr>
                      <m:t>0,</m:t>
                    </m:r>
                    <m:r>
                      <a:rPr xmlns:a="http://schemas.openxmlformats.org/drawingml/2006/main" sz="2550" i="1">
                        <a:solidFill>
                          <a:srgbClr val="525252"/>
                        </a:solidFill>
                        <a:latin typeface="Cambria Math" panose="02040503050406030204" pitchFamily="18" charset="0"/>
                      </a:rPr>
                      <m:t>i</m:t>
                    </m:r>
                  </m:sub>
                </m:sSub>
                <m:r>
                  <a:rPr xmlns:a="http://schemas.openxmlformats.org/drawingml/2006/main" sz="2550" i="1">
                    <a:solidFill>
                      <a:srgbClr val="525252"/>
                    </a:solidFill>
                    <a:latin typeface="Cambria Math" panose="02040503050406030204" pitchFamily="18" charset="0"/>
                  </a:rPr>
                  <m:t>+</m:t>
                </m:r>
                <m:f>
                  <m:fPr>
                    <m:ctrlPr>
                      <a:rPr xmlns:a="http://schemas.openxmlformats.org/drawingml/2006/main" sz="2550" i="1">
                        <a:solidFill>
                          <a:srgbClr val="525252"/>
                        </a:solidFill>
                        <a:latin typeface="Cambria Math" panose="02040503050406030204" pitchFamily="18" charset="0"/>
                      </a:rPr>
                    </m:ctrlPr>
                    <m:type m:val="bar"/>
                  </m:fPr>
                  <m:num>
                    <m:r>
                      <a:rPr xmlns:a="http://schemas.openxmlformats.org/drawingml/2006/main" sz="2550" i="1">
                        <a:solidFill>
                          <a:srgbClr val="525252"/>
                        </a:solidFill>
                        <a:latin typeface="Cambria Math" panose="02040503050406030204" pitchFamily="18" charset="0"/>
                      </a:rPr>
                      <m:t>(</m:t>
                    </m:r>
                    <m:sSub>
                      <m:e>
                        <m:r>
                          <a:rPr xmlns:a="http://schemas.openxmlformats.org/drawingml/2006/main" sz="2550" i="1">
                            <a:solidFill>
                              <a:srgbClr val="525252"/>
                            </a:solidFill>
                            <a:latin typeface="Cambria Math" panose="02040503050406030204" pitchFamily="18" charset="0"/>
                          </a:rPr>
                          <m:t>K</m:t>
                        </m:r>
                      </m:e>
                      <m:sub>
                        <m:r>
                          <a:rPr xmlns:a="http://schemas.openxmlformats.org/drawingml/2006/main" sz="2550" i="1">
                            <a:solidFill>
                              <a:srgbClr val="525252"/>
                            </a:solidFill>
                            <a:latin typeface="Cambria Math" panose="02040503050406030204" pitchFamily="18" charset="0"/>
                          </a:rPr>
                          <m:t>1</m:t>
                        </m:r>
                      </m:sub>
                    </m:sSub>
                    <m:r>
                      <a:rPr xmlns:a="http://schemas.openxmlformats.org/drawingml/2006/main" sz="2550" i="1">
                        <a:solidFill>
                          <a:srgbClr val="525252"/>
                        </a:solidFill>
                        <a:latin typeface="Cambria Math" panose="02040503050406030204" pitchFamily="18" charset="0"/>
                      </a:rPr>
                      <m:t>+</m:t>
                    </m:r>
                    <m:r>
                      <a:rPr xmlns:a="http://schemas.openxmlformats.org/drawingml/2006/main" sz="2550" i="1">
                        <a:solidFill>
                          <a:srgbClr val="525252"/>
                        </a:solidFill>
                        <a:latin typeface="Cambria Math" panose="02040503050406030204" pitchFamily="18" charset="0"/>
                      </a:rPr>
                      <m:t>2</m:t>
                    </m:r>
                    <m:sSub>
                      <m:e>
                        <m:r>
                          <a:rPr xmlns:a="http://schemas.openxmlformats.org/drawingml/2006/main" sz="2550" i="1">
                            <a:solidFill>
                              <a:srgbClr val="525252"/>
                            </a:solidFill>
                            <a:latin typeface="Cambria Math" panose="02040503050406030204" pitchFamily="18" charset="0"/>
                          </a:rPr>
                          <m:t>K</m:t>
                        </m:r>
                      </m:e>
                      <m:sub>
                        <m:r>
                          <a:rPr xmlns:a="http://schemas.openxmlformats.org/drawingml/2006/main" sz="2550" i="1">
                            <a:solidFill>
                              <a:srgbClr val="525252"/>
                            </a:solidFill>
                            <a:latin typeface="Cambria Math" panose="02040503050406030204" pitchFamily="18" charset="0"/>
                          </a:rPr>
                          <m:t>2</m:t>
                        </m:r>
                      </m:sub>
                    </m:sSub>
                    <m:r>
                      <a:rPr xmlns:a="http://schemas.openxmlformats.org/drawingml/2006/main" sz="2550" i="1">
                        <a:solidFill>
                          <a:srgbClr val="525252"/>
                        </a:solidFill>
                        <a:latin typeface="Cambria Math" panose="02040503050406030204" pitchFamily="18" charset="0"/>
                      </a:rPr>
                      <m:t>+</m:t>
                    </m:r>
                    <m:r>
                      <a:rPr xmlns:a="http://schemas.openxmlformats.org/drawingml/2006/main" sz="2550" i="1">
                        <a:solidFill>
                          <a:srgbClr val="525252"/>
                        </a:solidFill>
                        <a:latin typeface="Cambria Math" panose="02040503050406030204" pitchFamily="18" charset="0"/>
                      </a:rPr>
                      <m:t>2</m:t>
                    </m:r>
                    <m:sSub>
                      <m:e>
                        <m:r>
                          <a:rPr xmlns:a="http://schemas.openxmlformats.org/drawingml/2006/main" sz="2550" i="1">
                            <a:solidFill>
                              <a:srgbClr val="525252"/>
                            </a:solidFill>
                            <a:latin typeface="Cambria Math" panose="02040503050406030204" pitchFamily="18" charset="0"/>
                          </a:rPr>
                          <m:t>K</m:t>
                        </m:r>
                      </m:e>
                      <m:sub>
                        <m:r>
                          <a:rPr xmlns:a="http://schemas.openxmlformats.org/drawingml/2006/main" sz="2550" i="1">
                            <a:solidFill>
                              <a:srgbClr val="525252"/>
                            </a:solidFill>
                            <a:latin typeface="Cambria Math" panose="02040503050406030204" pitchFamily="18" charset="0"/>
                          </a:rPr>
                          <m:t>3</m:t>
                        </m:r>
                      </m:sub>
                    </m:sSub>
                    <m:r>
                      <a:rPr xmlns:a="http://schemas.openxmlformats.org/drawingml/2006/main" sz="2550" i="1">
                        <a:solidFill>
                          <a:srgbClr val="525252"/>
                        </a:solidFill>
                        <a:latin typeface="Cambria Math" panose="02040503050406030204" pitchFamily="18" charset="0"/>
                      </a:rPr>
                      <m:t>+</m:t>
                    </m:r>
                    <m:sSub>
                      <m:e>
                        <m:r>
                          <a:rPr xmlns:a="http://schemas.openxmlformats.org/drawingml/2006/main" sz="2550" i="1">
                            <a:solidFill>
                              <a:srgbClr val="525252"/>
                            </a:solidFill>
                            <a:latin typeface="Cambria Math" panose="02040503050406030204" pitchFamily="18" charset="0"/>
                          </a:rPr>
                          <m:t>K</m:t>
                        </m:r>
                      </m:e>
                      <m:sub>
                        <m:r>
                          <a:rPr xmlns:a="http://schemas.openxmlformats.org/drawingml/2006/main" sz="2550" i="1">
                            <a:solidFill>
                              <a:srgbClr val="525252"/>
                            </a:solidFill>
                            <a:latin typeface="Cambria Math" panose="02040503050406030204" pitchFamily="18" charset="0"/>
                          </a:rPr>
                          <m:t>4</m:t>
                        </m:r>
                      </m:sub>
                    </m:sSub>
                    <m:r>
                      <a:rPr xmlns:a="http://schemas.openxmlformats.org/drawingml/2006/main" sz="2550" i="1">
                        <a:solidFill>
                          <a:srgbClr val="525252"/>
                        </a:solidFill>
                        <a:latin typeface="Cambria Math" panose="02040503050406030204" pitchFamily="18" charset="0"/>
                      </a:rPr>
                      <m:t>)</m:t>
                    </m:r>
                  </m:num>
                  <m:den>
                    <m:r>
                      <a:rPr xmlns:a="http://schemas.openxmlformats.org/drawingml/2006/main" sz="2550" i="1">
                        <a:solidFill>
                          <a:srgbClr val="525252"/>
                        </a:solidFill>
                        <a:latin typeface="Cambria Math" panose="02040503050406030204" pitchFamily="18" charset="0"/>
                      </a:rPr>
                      <m:t>6</m:t>
                    </m:r>
                  </m:den>
                </m:f>
                <m:r>
                  <a:rPr xmlns:a="http://schemas.openxmlformats.org/drawingml/2006/main" sz="2550" i="1">
                    <a:solidFill>
                      <a:srgbClr val="525252"/>
                    </a:solidFill>
                    <a:latin typeface="Cambria Math" panose="02040503050406030204" pitchFamily="18" charset="0"/>
                  </a:rPr>
                  <m:t>,</m:t>
                </m:r>
              </m:oMath>
            </a14:m>
            <a:r>
              <a:t>and </a:t>
            </a:r>
            <a14:m>
              <m:oMath>
                <m:sSub>
                  <m:e>
                    <m:r>
                      <a:rPr xmlns:a="http://schemas.openxmlformats.org/drawingml/2006/main" sz="2900" i="1">
                        <a:solidFill>
                          <a:srgbClr val="525252"/>
                        </a:solidFill>
                        <a:latin typeface="Cambria Math" panose="02040503050406030204" pitchFamily="18" charset="0"/>
                      </a:rPr>
                      <m:t>t</m:t>
                    </m:r>
                  </m:e>
                  <m:sub>
                    <m:r>
                      <a:rPr xmlns:a="http://schemas.openxmlformats.org/drawingml/2006/main" sz="2900" i="1">
                        <a:solidFill>
                          <a:srgbClr val="525252"/>
                        </a:solidFill>
                        <a:latin typeface="Cambria Math" panose="02040503050406030204" pitchFamily="18" charset="0"/>
                      </a:rPr>
                      <m:t>i</m:t>
                    </m:r>
                    <m:r>
                      <a:rPr xmlns:a="http://schemas.openxmlformats.org/drawingml/2006/main" sz="2900" i="1">
                        <a:solidFill>
                          <a:srgbClr val="525252"/>
                        </a:solidFill>
                        <a:latin typeface="Cambria Math" panose="02040503050406030204" pitchFamily="18" charset="0"/>
                      </a:rPr>
                      <m:t>+</m:t>
                    </m:r>
                    <m:r>
                      <a:rPr xmlns:a="http://schemas.openxmlformats.org/drawingml/2006/main" sz="2900" i="1">
                        <a:solidFill>
                          <a:srgbClr val="525252"/>
                        </a:solidFill>
                        <a:latin typeface="Cambria Math" panose="02040503050406030204" pitchFamily="18" charset="0"/>
                      </a:rPr>
                      <m:t>1</m:t>
                    </m:r>
                  </m:sub>
                </m:sSub>
                <m:r>
                  <a:rPr xmlns:a="http://schemas.openxmlformats.org/drawingml/2006/main" sz="2900" i="1">
                    <a:solidFill>
                      <a:srgbClr val="525252"/>
                    </a:solidFill>
                    <a:latin typeface="Cambria Math" panose="02040503050406030204" pitchFamily="18" charset="0"/>
                  </a:rPr>
                  <m:t>=</m:t>
                </m:r>
                <m:r>
                  <a:rPr xmlns:a="http://schemas.openxmlformats.org/drawingml/2006/main" sz="2900" i="1">
                    <a:solidFill>
                      <a:srgbClr val="525252"/>
                    </a:solidFill>
                    <a:latin typeface="Cambria Math" panose="02040503050406030204" pitchFamily="18" charset="0"/>
                  </a:rPr>
                  <m:t>i</m:t>
                </m:r>
                <m:r>
                  <a:rPr xmlns:a="http://schemas.openxmlformats.org/drawingml/2006/main" sz="2900" i="1">
                    <a:solidFill>
                      <a:srgbClr val="525252"/>
                    </a:solidFill>
                    <a:latin typeface="Cambria Math" panose="02040503050406030204" pitchFamily="18" charset="0"/>
                  </a:rPr>
                  <m:t>h</m:t>
                </m:r>
              </m:oMath>
            </a14:m>
          </a:p>
        </p:txBody>
      </p:sp>
      <p:sp>
        <p:nvSpPr>
          <p:cNvPr id="412" name="Output"/>
          <p:cNvSpPr/>
          <p:nvPr/>
        </p:nvSpPr>
        <p:spPr>
          <a:xfrm>
            <a:off x="10753740" y="9784460"/>
            <a:ext cx="7520770" cy="960398"/>
          </a:xfrm>
          <a:prstGeom prst="roundRect">
            <a:avLst>
              <a:gd name="adj" fmla="val 0"/>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p>
            <a:pPr algn="l" defTabSz="2438400">
              <a:lnSpc>
                <a:spcPct val="140000"/>
              </a:lnSpc>
              <a:defRPr sz="2600">
                <a:solidFill>
                  <a:srgbClr val="535353"/>
                </a:solidFill>
                <a:latin typeface="Graphik Compact Regular"/>
                <a:ea typeface="Graphik Compact Regular"/>
                <a:cs typeface="Graphik Compact Regular"/>
                <a:sym typeface="Graphik Compact Regular"/>
              </a:defRPr>
            </a:pPr>
            <a:r>
              <a:t>Output </a:t>
            </a:r>
            <a14:m>
              <m:oMath>
                <m:r>
                  <a:rPr xmlns:a="http://schemas.openxmlformats.org/drawingml/2006/main" sz="3400" i="1">
                    <a:solidFill>
                      <a:srgbClr val="525252"/>
                    </a:solidFill>
                    <a:latin typeface="Cambria Math" panose="02040503050406030204" pitchFamily="18" charset="0"/>
                  </a:rPr>
                  <m:t>(</m:t>
                </m:r>
                <m:sSub>
                  <m:e>
                    <m:r>
                      <a:rPr xmlns:a="http://schemas.openxmlformats.org/drawingml/2006/main" sz="3400" i="1">
                        <a:solidFill>
                          <a:srgbClr val="525252"/>
                        </a:solidFill>
                        <a:latin typeface="Cambria Math" panose="02040503050406030204" pitchFamily="18" charset="0"/>
                      </a:rPr>
                      <m:t>t</m:t>
                    </m:r>
                  </m:e>
                  <m:sub>
                    <m:r>
                      <a:rPr xmlns:a="http://schemas.openxmlformats.org/drawingml/2006/main" sz="3400" i="1">
                        <a:solidFill>
                          <a:srgbClr val="525252"/>
                        </a:solidFill>
                        <a:latin typeface="Cambria Math" panose="02040503050406030204" pitchFamily="18" charset="0"/>
                      </a:rPr>
                      <m:t>i</m:t>
                    </m:r>
                  </m:sub>
                </m:sSub>
                <m:r>
                  <a:rPr xmlns:a="http://schemas.openxmlformats.org/drawingml/2006/main" sz="3400" i="1">
                    <a:solidFill>
                      <a:srgbClr val="525252"/>
                    </a:solidFill>
                    <a:latin typeface="Cambria Math" panose="02040503050406030204" pitchFamily="18" charset="0"/>
                  </a:rPr>
                  <m:t>,</m:t>
                </m:r>
                <m:sSub>
                  <m:e>
                    <m:r>
                      <a:rPr xmlns:a="http://schemas.openxmlformats.org/drawingml/2006/main" sz="3400" i="1">
                        <a:solidFill>
                          <a:srgbClr val="525252"/>
                        </a:solidFill>
                        <a:latin typeface="Cambria Math" panose="02040503050406030204" pitchFamily="18" charset="0"/>
                      </a:rPr>
                      <m:t>x</m:t>
                    </m:r>
                  </m:e>
                  <m:sub>
                    <m:r>
                      <a:rPr xmlns:a="http://schemas.openxmlformats.org/drawingml/2006/main" sz="3400" i="1">
                        <a:solidFill>
                          <a:srgbClr val="525252"/>
                        </a:solidFill>
                        <a:latin typeface="Cambria Math" panose="02040503050406030204" pitchFamily="18" charset="0"/>
                      </a:rPr>
                      <m:t>i</m:t>
                    </m:r>
                  </m:sub>
                </m:sSub>
                <m:r>
                  <a:rPr xmlns:a="http://schemas.openxmlformats.org/drawingml/2006/main" sz="3400" i="1">
                    <a:solidFill>
                      <a:srgbClr val="525252"/>
                    </a:solidFill>
                    <a:latin typeface="Cambria Math" panose="02040503050406030204" pitchFamily="18" charset="0"/>
                  </a:rPr>
                  <m:t>,</m:t>
                </m:r>
                <m:sSubSup>
                  <m:e>
                    <m:r>
                      <a:rPr xmlns:a="http://schemas.openxmlformats.org/drawingml/2006/main" sz="3400" i="1">
                        <a:solidFill>
                          <a:srgbClr val="525252"/>
                        </a:solidFill>
                        <a:latin typeface="Cambria Math" panose="02040503050406030204" pitchFamily="18" charset="0"/>
                      </a:rPr>
                      <m:t>x</m:t>
                    </m:r>
                  </m:e>
                  <m:sub>
                    <m:r>
                      <a:rPr xmlns:a="http://schemas.openxmlformats.org/drawingml/2006/main" sz="3400" i="1">
                        <a:solidFill>
                          <a:srgbClr val="525252"/>
                        </a:solidFill>
                        <a:latin typeface="Cambria Math" panose="02040503050406030204" pitchFamily="18" charset="0"/>
                      </a:rPr>
                      <m:t>i</m:t>
                    </m:r>
                  </m:sub>
                  <m:sup>
                    <m:r>
                      <a:rPr xmlns:a="http://schemas.openxmlformats.org/drawingml/2006/main" sz="3400" i="1">
                        <a:solidFill>
                          <a:srgbClr val="525252"/>
                        </a:solidFill>
                        <a:latin typeface="Cambria Math" panose="02040503050406030204" pitchFamily="18" charset="0"/>
                      </a:rPr>
                      <m:t>′</m:t>
                    </m:r>
                  </m:sup>
                </m:sSubSup>
                <m:r>
                  <a:rPr xmlns:a="http://schemas.openxmlformats.org/drawingml/2006/main" sz="3400" i="1">
                    <a:solidFill>
                      <a:srgbClr val="525252"/>
                    </a:solidFill>
                    <a:latin typeface="Cambria Math" panose="02040503050406030204" pitchFamily="18" charset="0"/>
                  </a:rPr>
                  <m:t>)</m:t>
                </m:r>
                <m:sSub>
                  <m:e>
                    <m:r>
                      <a:rPr xmlns:a="http://schemas.openxmlformats.org/drawingml/2006/main" sz="3400" i="1">
                        <a:solidFill>
                          <a:srgbClr val="525252"/>
                        </a:solidFill>
                        <a:latin typeface="Cambria Math" panose="02040503050406030204" pitchFamily="18" charset="0"/>
                      </a:rPr>
                      <m:t>∀</m:t>
                    </m:r>
                  </m:e>
                  <m:sub>
                    <m:r>
                      <a:rPr xmlns:a="http://schemas.openxmlformats.org/drawingml/2006/main" sz="3400" i="1">
                        <a:solidFill>
                          <a:srgbClr val="525252"/>
                        </a:solidFill>
                        <a:latin typeface="Cambria Math" panose="02040503050406030204" pitchFamily="18" charset="0"/>
                      </a:rPr>
                      <m:t>i</m:t>
                    </m:r>
                  </m:sub>
                </m:sSub>
              </m:oMath>
            </a14:m>
            <a:endParaRPr sz="2800"/>
          </a:p>
        </p:txBody>
      </p:sp>
      <p:sp>
        <p:nvSpPr>
          <p:cNvPr id="413" name="STEP 1"/>
          <p:cNvSpPr txBox="1"/>
          <p:nvPr/>
        </p:nvSpPr>
        <p:spPr>
          <a:xfrm>
            <a:off x="9259507" y="2366211"/>
            <a:ext cx="982473" cy="57150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2438400">
              <a:defRPr sz="2000">
                <a:solidFill>
                  <a:srgbClr val="CCAD69"/>
                </a:solidFill>
                <a:latin typeface="Graphik Compact Bold"/>
                <a:ea typeface="Graphik Compact Bold"/>
                <a:cs typeface="Graphik Compact Bold"/>
                <a:sym typeface="Graphik Compact Bold"/>
              </a:defRPr>
            </a:lvl1pPr>
          </a:lstStyle>
          <a:p>
            <a:pPr/>
            <a:r>
              <a:t>STEP 1 </a:t>
            </a:r>
          </a:p>
        </p:txBody>
      </p:sp>
      <p:sp>
        <p:nvSpPr>
          <p:cNvPr id="414" name="Circle"/>
          <p:cNvSpPr/>
          <p:nvPr/>
        </p:nvSpPr>
        <p:spPr>
          <a:xfrm>
            <a:off x="9195775" y="3582296"/>
            <a:ext cx="1109938" cy="1109938"/>
          </a:xfrm>
          <a:prstGeom prst="ellipse">
            <a:avLst/>
          </a:prstGeom>
          <a:solidFill>
            <a:srgbClr val="FFFFFF"/>
          </a:solidFill>
          <a:ln w="25400">
            <a:solidFill>
              <a:srgbClr val="CCAD69"/>
            </a:solidFill>
          </a:ln>
        </p:spPr>
        <p:txBody>
          <a:bodyPr lIns="121919" tIns="121919" rIns="121919" bIns="121919" anchor="ctr"/>
          <a:lstStyle/>
          <a:p>
            <a:pPr defTabSz="2438400">
              <a:defRPr sz="1800">
                <a:solidFill>
                  <a:srgbClr val="535353"/>
                </a:solidFill>
                <a:latin typeface="Graphik Compact Regular"/>
                <a:ea typeface="Graphik Compact Regular"/>
                <a:cs typeface="Graphik Compact Regular"/>
                <a:sym typeface="Graphik Compact Regular"/>
              </a:defRPr>
            </a:pPr>
          </a:p>
        </p:txBody>
      </p:sp>
      <p:sp>
        <p:nvSpPr>
          <p:cNvPr id="415" name="STEP 2"/>
          <p:cNvSpPr txBox="1"/>
          <p:nvPr/>
        </p:nvSpPr>
        <p:spPr>
          <a:xfrm>
            <a:off x="9240331" y="3830432"/>
            <a:ext cx="1020827" cy="57150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2438400">
              <a:defRPr sz="2000">
                <a:solidFill>
                  <a:srgbClr val="CCAD69"/>
                </a:solidFill>
                <a:latin typeface="Graphik Compact Bold"/>
                <a:ea typeface="Graphik Compact Bold"/>
                <a:cs typeface="Graphik Compact Bold"/>
                <a:sym typeface="Graphik Compact Bold"/>
              </a:defRPr>
            </a:lvl1pPr>
          </a:lstStyle>
          <a:p>
            <a:pPr/>
            <a:r>
              <a:t>STEP 2 </a:t>
            </a:r>
          </a:p>
        </p:txBody>
      </p:sp>
      <p:sp>
        <p:nvSpPr>
          <p:cNvPr id="416" name="Circle"/>
          <p:cNvSpPr/>
          <p:nvPr/>
        </p:nvSpPr>
        <p:spPr>
          <a:xfrm>
            <a:off x="9195775" y="5042186"/>
            <a:ext cx="1109938" cy="1109938"/>
          </a:xfrm>
          <a:prstGeom prst="ellipse">
            <a:avLst/>
          </a:prstGeom>
          <a:solidFill>
            <a:srgbClr val="FFFFFF"/>
          </a:solidFill>
          <a:ln w="25400">
            <a:solidFill>
              <a:srgbClr val="CCAD69"/>
            </a:solidFill>
          </a:ln>
        </p:spPr>
        <p:txBody>
          <a:bodyPr lIns="121919" tIns="121919" rIns="121919" bIns="121919" anchor="ctr"/>
          <a:lstStyle/>
          <a:p>
            <a:pPr defTabSz="2438400">
              <a:defRPr sz="1800">
                <a:solidFill>
                  <a:srgbClr val="535353"/>
                </a:solidFill>
                <a:latin typeface="Graphik Compact Regular"/>
                <a:ea typeface="Graphik Compact Regular"/>
                <a:cs typeface="Graphik Compact Regular"/>
                <a:sym typeface="Graphik Compact Regular"/>
              </a:defRPr>
            </a:pPr>
          </a:p>
        </p:txBody>
      </p:sp>
      <p:sp>
        <p:nvSpPr>
          <p:cNvPr id="417" name="STEP 3"/>
          <p:cNvSpPr txBox="1"/>
          <p:nvPr/>
        </p:nvSpPr>
        <p:spPr>
          <a:xfrm>
            <a:off x="9237029" y="5290322"/>
            <a:ext cx="1027431" cy="57150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2438400">
              <a:defRPr sz="2000">
                <a:solidFill>
                  <a:srgbClr val="CCAD69"/>
                </a:solidFill>
                <a:latin typeface="Graphik Compact Bold"/>
                <a:ea typeface="Graphik Compact Bold"/>
                <a:cs typeface="Graphik Compact Bold"/>
                <a:sym typeface="Graphik Compact Bold"/>
              </a:defRPr>
            </a:lvl1pPr>
          </a:lstStyle>
          <a:p>
            <a:pPr/>
            <a:r>
              <a:t>STEP 3 </a:t>
            </a:r>
          </a:p>
        </p:txBody>
      </p:sp>
      <p:sp>
        <p:nvSpPr>
          <p:cNvPr id="418" name="Circle"/>
          <p:cNvSpPr/>
          <p:nvPr/>
        </p:nvSpPr>
        <p:spPr>
          <a:xfrm>
            <a:off x="9168612" y="8362950"/>
            <a:ext cx="1109938" cy="1109937"/>
          </a:xfrm>
          <a:prstGeom prst="ellipse">
            <a:avLst/>
          </a:prstGeom>
          <a:solidFill>
            <a:srgbClr val="FFFFFF"/>
          </a:solidFill>
          <a:ln w="25400">
            <a:solidFill>
              <a:srgbClr val="CCAD69"/>
            </a:solidFill>
          </a:ln>
        </p:spPr>
        <p:txBody>
          <a:bodyPr lIns="121919" tIns="121919" rIns="121919" bIns="121919" anchor="ctr"/>
          <a:lstStyle/>
          <a:p>
            <a:pPr defTabSz="2438400">
              <a:defRPr sz="1800">
                <a:solidFill>
                  <a:srgbClr val="535353"/>
                </a:solidFill>
                <a:latin typeface="Graphik Compact Regular"/>
                <a:ea typeface="Graphik Compact Regular"/>
                <a:cs typeface="Graphik Compact Regular"/>
                <a:sym typeface="Graphik Compact Regular"/>
              </a:defRPr>
            </a:pPr>
          </a:p>
        </p:txBody>
      </p:sp>
      <p:sp>
        <p:nvSpPr>
          <p:cNvPr id="419" name="STEP 4"/>
          <p:cNvSpPr txBox="1"/>
          <p:nvPr/>
        </p:nvSpPr>
        <p:spPr>
          <a:xfrm>
            <a:off x="9206690" y="8611086"/>
            <a:ext cx="1033781" cy="571500"/>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2438400">
              <a:defRPr sz="2000">
                <a:solidFill>
                  <a:srgbClr val="CCAD69"/>
                </a:solidFill>
                <a:latin typeface="Graphik Compact Bold"/>
                <a:ea typeface="Graphik Compact Bold"/>
                <a:cs typeface="Graphik Compact Bold"/>
                <a:sym typeface="Graphik Compact Bold"/>
              </a:defRPr>
            </a:lvl1pPr>
          </a:lstStyle>
          <a:p>
            <a:pPr/>
            <a:r>
              <a:t>STEP 4 </a:t>
            </a:r>
          </a:p>
        </p:txBody>
      </p:sp>
      <p:sp>
        <p:nvSpPr>
          <p:cNvPr id="420" name="Circle"/>
          <p:cNvSpPr/>
          <p:nvPr/>
        </p:nvSpPr>
        <p:spPr>
          <a:xfrm>
            <a:off x="9168612" y="9709690"/>
            <a:ext cx="1109938" cy="1109937"/>
          </a:xfrm>
          <a:prstGeom prst="ellipse">
            <a:avLst/>
          </a:prstGeom>
          <a:solidFill>
            <a:srgbClr val="FFFFFF"/>
          </a:solidFill>
          <a:ln w="25400">
            <a:solidFill>
              <a:srgbClr val="CCAD69"/>
            </a:solidFill>
          </a:ln>
        </p:spPr>
        <p:txBody>
          <a:bodyPr lIns="121919" tIns="121919" rIns="121919" bIns="121919" anchor="ctr"/>
          <a:lstStyle/>
          <a:p>
            <a:pPr defTabSz="2438400">
              <a:defRPr sz="1800">
                <a:solidFill>
                  <a:srgbClr val="535353"/>
                </a:solidFill>
                <a:latin typeface="Graphik Compact Regular"/>
                <a:ea typeface="Graphik Compact Regular"/>
                <a:cs typeface="Graphik Compact Regular"/>
                <a:sym typeface="Graphik Compact Regular"/>
              </a:defRPr>
            </a:pPr>
          </a:p>
        </p:txBody>
      </p:sp>
      <p:sp>
        <p:nvSpPr>
          <p:cNvPr id="421" name="STEP 5"/>
          <p:cNvSpPr txBox="1"/>
          <p:nvPr/>
        </p:nvSpPr>
        <p:spPr>
          <a:xfrm>
            <a:off x="9211643" y="9957827"/>
            <a:ext cx="1023875" cy="57150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2438400">
              <a:defRPr sz="2000">
                <a:solidFill>
                  <a:srgbClr val="CCAD69"/>
                </a:solidFill>
                <a:latin typeface="Graphik Compact Bold"/>
                <a:ea typeface="Graphik Compact Bold"/>
                <a:cs typeface="Graphik Compact Bold"/>
                <a:sym typeface="Graphik Compact Bold"/>
              </a:defRPr>
            </a:lvl1pPr>
          </a:lstStyle>
          <a:p>
            <a:pPr/>
            <a:r>
              <a:t>STEP 5 </a:t>
            </a:r>
          </a:p>
        </p:txBody>
      </p:sp>
      <p:sp>
        <p:nvSpPr>
          <p:cNvPr id="422" name="Since we are implementing a fourth-order Runge-Kutta method, we define 4 FUNCTIONS:"/>
          <p:cNvSpPr txBox="1"/>
          <p:nvPr/>
        </p:nvSpPr>
        <p:spPr>
          <a:xfrm>
            <a:off x="10693602" y="5273642"/>
            <a:ext cx="11870292" cy="634493"/>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2438400">
              <a:lnSpc>
                <a:spcPct val="140000"/>
              </a:lnSpc>
              <a:defRPr>
                <a:solidFill>
                  <a:srgbClr val="535353"/>
                </a:solidFill>
                <a:latin typeface="Graphik Compact Regular"/>
                <a:ea typeface="Graphik Compact Regular"/>
                <a:cs typeface="Graphik Compact Regular"/>
                <a:sym typeface="Graphik Compact Regular"/>
              </a:defRPr>
            </a:pPr>
            <a:r>
              <a:t>Since we are implementing a fourth-order Runge-Kutta method, we define </a:t>
            </a:r>
            <a:r>
              <a:rPr>
                <a:latin typeface="Graphik Compact Bold"/>
                <a:ea typeface="Graphik Compact Bold"/>
                <a:cs typeface="Graphik Compact Bold"/>
                <a:sym typeface="Graphik Compact Bold"/>
              </a:rPr>
              <a:t>4 FUNCTIONS: </a:t>
            </a:r>
          </a:p>
        </p:txBody>
      </p:sp>
      <p:sp>
        <p:nvSpPr>
          <p:cNvPr id="423" name="Google Shape;310;p33"/>
          <p:cNvSpPr txBox="1"/>
          <p:nvPr/>
        </p:nvSpPr>
        <p:spPr>
          <a:xfrm>
            <a:off x="9269195" y="11043732"/>
            <a:ext cx="14012863" cy="2522218"/>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ormAutofit fontScale="100000" lnSpcReduction="0"/>
          </a:bodyPr>
          <a:lstStyle/>
          <a:p>
            <a:pPr algn="l" defTabSz="1024127">
              <a:lnSpc>
                <a:spcPct val="115000"/>
              </a:lnSpc>
              <a:spcBef>
                <a:spcPts val="1700"/>
              </a:spcBef>
              <a:defRPr sz="2100">
                <a:solidFill>
                  <a:srgbClr val="000000"/>
                </a:solidFill>
                <a:latin typeface="Graphik"/>
                <a:ea typeface="Graphik"/>
                <a:cs typeface="Graphik"/>
                <a:sym typeface="Graphik"/>
              </a:defRPr>
            </a:pPr>
            <a:r>
              <a:t>K1 = slope at the beginning of the timestep interval,</a:t>
            </a:r>
            <a14:m>
              <m:oMath>
                <m:r>
                  <a:rPr xmlns:a="http://schemas.openxmlformats.org/drawingml/2006/main" sz="950" i="1">
                    <a:solidFill>
                      <a:srgbClr val="000000"/>
                    </a:solidFill>
                    <a:latin typeface="Cambria Math" panose="02040503050406030204" pitchFamily="18" charset="0"/>
                  </a:rPr>
                  <m:t>[</m:t>
                </m:r>
                <m:sSub>
                  <m:e>
                    <m:r>
                      <a:rPr xmlns:a="http://schemas.openxmlformats.org/drawingml/2006/main" sz="950" i="1">
                        <a:solidFill>
                          <a:srgbClr val="000000"/>
                        </a:solidFill>
                        <a:latin typeface="Cambria Math" panose="02040503050406030204" pitchFamily="18" charset="0"/>
                      </a:rPr>
                      <m:t>t</m:t>
                    </m:r>
                  </m:e>
                  <m:sub>
                    <m:r>
                      <a:rPr xmlns:a="http://schemas.openxmlformats.org/drawingml/2006/main" sz="950" i="1">
                        <a:solidFill>
                          <a:srgbClr val="000000"/>
                        </a:solidFill>
                        <a:latin typeface="Cambria Math" panose="02040503050406030204" pitchFamily="18" charset="0"/>
                      </a:rPr>
                      <m:t>i</m:t>
                    </m:r>
                  </m:sub>
                </m:sSub>
                <m:r>
                  <a:rPr xmlns:a="http://schemas.openxmlformats.org/drawingml/2006/main" sz="950" i="1">
                    <a:solidFill>
                      <a:srgbClr val="000000"/>
                    </a:solidFill>
                    <a:latin typeface="Cambria Math" panose="02040503050406030204" pitchFamily="18" charset="0"/>
                  </a:rPr>
                  <m:t>,</m:t>
                </m:r>
                <m:sSub>
                  <m:e>
                    <m:r>
                      <a:rPr xmlns:a="http://schemas.openxmlformats.org/drawingml/2006/main" sz="950" i="1">
                        <a:solidFill>
                          <a:srgbClr val="000000"/>
                        </a:solidFill>
                        <a:latin typeface="Cambria Math" panose="02040503050406030204" pitchFamily="18" charset="0"/>
                      </a:rPr>
                      <m:t>t</m:t>
                    </m:r>
                  </m:e>
                  <m:sub>
                    <m:r>
                      <a:rPr xmlns:a="http://schemas.openxmlformats.org/drawingml/2006/main" sz="950" i="1">
                        <a:solidFill>
                          <a:srgbClr val="000000"/>
                        </a:solidFill>
                        <a:latin typeface="Cambria Math" panose="02040503050406030204" pitchFamily="18" charset="0"/>
                      </a:rPr>
                      <m:t>i</m:t>
                    </m:r>
                    <m:r>
                      <a:rPr xmlns:a="http://schemas.openxmlformats.org/drawingml/2006/main" sz="950" i="1">
                        <a:solidFill>
                          <a:srgbClr val="000000"/>
                        </a:solidFill>
                        <a:latin typeface="Cambria Math" panose="02040503050406030204" pitchFamily="18" charset="0"/>
                      </a:rPr>
                      <m:t>+</m:t>
                    </m:r>
                    <m:r>
                      <a:rPr xmlns:a="http://schemas.openxmlformats.org/drawingml/2006/main" sz="950" i="1">
                        <a:solidFill>
                          <a:srgbClr val="000000"/>
                        </a:solidFill>
                        <a:latin typeface="Cambria Math" panose="02040503050406030204" pitchFamily="18" charset="0"/>
                      </a:rPr>
                      <m:t>1</m:t>
                    </m:r>
                  </m:sub>
                </m:sSub>
                <m:r>
                  <a:rPr xmlns:a="http://schemas.openxmlformats.org/drawingml/2006/main" sz="950" i="1">
                    <a:solidFill>
                      <a:srgbClr val="000000"/>
                    </a:solidFill>
                    <a:latin typeface="Cambria Math" panose="02040503050406030204" pitchFamily="18" charset="0"/>
                  </a:rPr>
                  <m:t>]</m:t>
                </m:r>
              </m:oMath>
            </a14:m>
            <a:r>
              <a:t>. If K1 is used to approximate the function halfway through the timestep, then K2 is the slope at the midpoint. Once K2 is obtained we return to the beginning of the timestep and use it to obtain yet another midpoint slope estimation, which is K3. After K3 is obtained, it is used to approximate the function until the end of the timestep interval. Finally, at the end of the interval an endpoint slope estimation is made, which is K4.</a:t>
            </a:r>
            <a:endParaRPr sz="1900"/>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5" name="spiral_w_trajectory.mp4" descr="spiral_w_trajectory.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926047" y="762000"/>
            <a:ext cx="16256001" cy="12192000"/>
          </a:xfrm>
          <a:prstGeom prst="rect">
            <a:avLst/>
          </a:prstGeom>
          <a:ln w="12700">
            <a:miter lim="400000"/>
          </a:ln>
        </p:spPr>
      </p:pic>
      <p:sp>
        <p:nvSpPr>
          <p:cNvPr id="426" name="Google Shape;155;p16"/>
          <p:cNvSpPr txBox="1"/>
          <p:nvPr>
            <p:ph type="title"/>
          </p:nvPr>
        </p:nvSpPr>
        <p:spPr>
          <a:xfrm>
            <a:off x="1148366" y="702012"/>
            <a:ext cx="22087267" cy="1730149"/>
          </a:xfrm>
          <a:prstGeom prst="rect">
            <a:avLst/>
          </a:prstGeom>
        </p:spPr>
        <p:txBody>
          <a:bodyPr/>
          <a:lstStyle>
            <a:lvl1pPr algn="ctr" defTabSz="2340863">
              <a:defRPr sz="5376"/>
            </a:lvl1pPr>
          </a:lstStyle>
          <a:p>
            <a:pPr/>
            <a:r>
              <a:t>Significance of Ring Currents: The Van Allen Belts Around Earth</a:t>
            </a:r>
          </a:p>
        </p:txBody>
      </p:sp>
      <p:sp>
        <p:nvSpPr>
          <p:cNvPr id="427" name="Google Shape;156;p16"/>
          <p:cNvSpPr txBox="1"/>
          <p:nvPr>
            <p:ph type="body" sz="half" idx="1"/>
          </p:nvPr>
        </p:nvSpPr>
        <p:spPr>
          <a:xfrm>
            <a:off x="495066" y="3682670"/>
            <a:ext cx="13680641" cy="9401050"/>
          </a:xfrm>
          <a:prstGeom prst="rect">
            <a:avLst/>
          </a:prstGeom>
        </p:spPr>
        <p:txBody>
          <a:bodyPr/>
          <a:lstStyle/>
          <a:p>
            <a:pPr marL="320842" indent="-320842">
              <a:spcBef>
                <a:spcPts val="1300"/>
              </a:spcBef>
              <a:defRPr sz="3200"/>
            </a:pPr>
            <a:r>
              <a:rPr b="1"/>
              <a:t>FORTRAN-based integration:</a:t>
            </a:r>
            <a:r>
              <a:t> A Python-based frontend allows the user to specify the initial conditions (State vector = &lt;x, y, z, v_x, v_y, v_z &gt;, dust parameters q &amp; m and fields </a:t>
            </a:r>
            <a:r>
              <a:rPr b="1"/>
              <a:t>E,B</a:t>
            </a:r>
            <a:r>
              <a:t> in cartesian parameters</a:t>
            </a:r>
          </a:p>
          <a:p>
            <a:pPr marL="320842" indent="-320842">
              <a:spcBef>
                <a:spcPts val="1300"/>
              </a:spcBef>
              <a:defRPr sz="3200" u="sng"/>
            </a:pPr>
            <a:r>
              <a:rPr b="1" u="none"/>
              <a:t>PARAMETERS: </a:t>
            </a:r>
            <a:r>
              <a:rPr u="none"/>
              <a:t>To run the code, the parameters </a:t>
            </a:r>
            <a:r>
              <a:rPr b="1" u="none"/>
              <a:t>U, R, B_0, r_0, phi_0 </a:t>
            </a:r>
            <a:r>
              <a:rPr u="none"/>
              <a:t>and </a:t>
            </a:r>
            <a:r>
              <a:rPr b="1" u="none"/>
              <a:t>theta_0</a:t>
            </a:r>
            <a:r>
              <a:rPr u="none"/>
              <a:t> must be provided so the magnetic field equation in cartesian coordinates can be evaluated:</a:t>
            </a:r>
            <a:endParaRPr u="none"/>
          </a:p>
          <a:p>
            <a:pPr marL="0" indent="0" defTabSz="457200">
              <a:lnSpc>
                <a:spcPct val="100000"/>
              </a:lnSpc>
              <a:buSzTx/>
              <a:buNone/>
              <a:defRPr sz="3700">
                <a:solidFill>
                  <a:srgbClr val="9CDCFE"/>
                </a:solidFill>
              </a:defRPr>
            </a:pPr>
            <a:r>
              <a:t>B_x</a:t>
            </a:r>
            <a:r>
              <a:rPr>
                <a:solidFill>
                  <a:srgbClr val="FFFFFF"/>
                </a:solidFill>
              </a:rPr>
              <a:t> </a:t>
            </a:r>
            <a:r>
              <a:rPr>
                <a:solidFill>
                  <a:srgbClr val="D4D4D4"/>
                </a:solidFill>
              </a:rPr>
              <a:t>=</a:t>
            </a:r>
            <a:r>
              <a:rPr>
                <a:solidFill>
                  <a:srgbClr val="FFFFFF"/>
                </a:solidFill>
              </a:rPr>
              <a:t> </a:t>
            </a:r>
            <a:r>
              <a:t>U</a:t>
            </a:r>
            <a:r>
              <a:rPr>
                <a:solidFill>
                  <a:srgbClr val="FFFFFF"/>
                </a:solidFill>
              </a:rPr>
              <a:t> </a:t>
            </a:r>
            <a:r>
              <a:rPr>
                <a:solidFill>
                  <a:srgbClr val="D4D4D4"/>
                </a:solidFill>
              </a:rPr>
              <a:t>*</a:t>
            </a:r>
            <a:r>
              <a:rPr>
                <a:solidFill>
                  <a:srgbClr val="FFFFFF"/>
                </a:solidFill>
              </a:rPr>
              <a:t> </a:t>
            </a:r>
            <a:r>
              <a:t>y</a:t>
            </a:r>
            <a:r>
              <a:rPr>
                <a:solidFill>
                  <a:srgbClr val="FFFFFF"/>
                </a:solidFill>
              </a:rPr>
              <a:t> </a:t>
            </a:r>
            <a:r>
              <a:rPr>
                <a:solidFill>
                  <a:srgbClr val="D4D4D4"/>
                </a:solidFill>
              </a:rPr>
              <a:t>+</a:t>
            </a:r>
            <a:r>
              <a:rPr>
                <a:solidFill>
                  <a:srgbClr val="FFFFFF"/>
                </a:solidFill>
              </a:rPr>
              <a:t> </a:t>
            </a:r>
            <a:r>
              <a:t>B_R</a:t>
            </a:r>
            <a:r>
              <a:rPr>
                <a:solidFill>
                  <a:srgbClr val="FFFFFF"/>
                </a:solidFill>
              </a:rPr>
              <a:t> </a:t>
            </a:r>
            <a:r>
              <a:rPr>
                <a:solidFill>
                  <a:srgbClr val="D4D4D4"/>
                </a:solidFill>
              </a:rPr>
              <a:t>*</a:t>
            </a:r>
            <a:r>
              <a:rPr>
                <a:solidFill>
                  <a:srgbClr val="FFFFFF"/>
                </a:solidFill>
              </a:rPr>
              <a:t> </a:t>
            </a:r>
            <a:r>
              <a:t>x</a:t>
            </a:r>
            <a:r>
              <a:rPr>
                <a:solidFill>
                  <a:srgbClr val="FFFFFF"/>
                </a:solidFill>
              </a:rPr>
              <a:t> </a:t>
            </a:r>
            <a:r>
              <a:rPr>
                <a:solidFill>
                  <a:srgbClr val="D4D4D4"/>
                </a:solidFill>
              </a:rPr>
              <a:t>/</a:t>
            </a:r>
            <a:r>
              <a:rPr>
                <a:solidFill>
                  <a:srgbClr val="FFFFFF"/>
                </a:solidFill>
              </a:rPr>
              <a:t> </a:t>
            </a:r>
            <a:r>
              <a:t>rsq</a:t>
            </a:r>
            <a:r>
              <a:rPr>
                <a:solidFill>
                  <a:srgbClr val="FFFFFF"/>
                </a:solidFill>
              </a:rPr>
              <a:t> </a:t>
            </a:r>
            <a:r>
              <a:rPr>
                <a:solidFill>
                  <a:srgbClr val="D4D4D4"/>
                </a:solidFill>
              </a:rPr>
              <a:t>-</a:t>
            </a:r>
            <a:r>
              <a:rPr>
                <a:solidFill>
                  <a:srgbClr val="FFFFFF"/>
                </a:solidFill>
              </a:rPr>
              <a:t> </a:t>
            </a:r>
            <a:r>
              <a:t>B_T</a:t>
            </a:r>
            <a:r>
              <a:rPr>
                <a:solidFill>
                  <a:srgbClr val="FFFFFF"/>
                </a:solidFill>
              </a:rPr>
              <a:t> </a:t>
            </a:r>
            <a:r>
              <a:rPr>
                <a:solidFill>
                  <a:srgbClr val="D4D4D4"/>
                </a:solidFill>
              </a:rPr>
              <a:t>*</a:t>
            </a:r>
            <a:r>
              <a:rPr>
                <a:solidFill>
                  <a:srgbClr val="FFFFFF"/>
                </a:solidFill>
              </a:rPr>
              <a:t> </a:t>
            </a:r>
            <a:r>
              <a:t>y</a:t>
            </a:r>
            <a:r>
              <a:rPr>
                <a:solidFill>
                  <a:srgbClr val="FFFFFF"/>
                </a:solidFill>
              </a:rPr>
              <a:t> </a:t>
            </a:r>
            <a:r>
              <a:rPr>
                <a:solidFill>
                  <a:srgbClr val="D4D4D4"/>
                </a:solidFill>
              </a:rPr>
              <a:t>/</a:t>
            </a:r>
            <a:r>
              <a:rPr>
                <a:solidFill>
                  <a:srgbClr val="FFFFFF"/>
                </a:solidFill>
              </a:rPr>
              <a:t> </a:t>
            </a:r>
            <a:r>
              <a:t>rsq</a:t>
            </a:r>
            <a:endParaRPr>
              <a:solidFill>
                <a:srgbClr val="FFFFFF"/>
              </a:solidFill>
            </a:endParaRPr>
          </a:p>
          <a:p>
            <a:pPr marL="0" indent="0" defTabSz="457200">
              <a:lnSpc>
                <a:spcPct val="100000"/>
              </a:lnSpc>
              <a:buSzTx/>
              <a:buNone/>
              <a:defRPr sz="3700">
                <a:solidFill>
                  <a:srgbClr val="FFFFFF"/>
                </a:solidFill>
              </a:defRPr>
            </a:pPr>
            <a:r>
              <a:rPr>
                <a:solidFill>
                  <a:srgbClr val="9CDCFE"/>
                </a:solidFill>
              </a:rPr>
              <a:t>B_y</a:t>
            </a:r>
            <a:r>
              <a:t> </a:t>
            </a:r>
            <a:r>
              <a:rPr>
                <a:solidFill>
                  <a:srgbClr val="D4D4D4"/>
                </a:solidFill>
              </a:rPr>
              <a:t>=</a:t>
            </a:r>
            <a:r>
              <a:t> </a:t>
            </a:r>
            <a:r>
              <a:rPr>
                <a:solidFill>
                  <a:srgbClr val="D4D4D4"/>
                </a:solidFill>
              </a:rPr>
              <a:t>-</a:t>
            </a:r>
            <a:r>
              <a:rPr>
                <a:solidFill>
                  <a:srgbClr val="9CDCFE"/>
                </a:solidFill>
              </a:rPr>
              <a:t>U</a:t>
            </a:r>
            <a:r>
              <a:t> </a:t>
            </a:r>
            <a:r>
              <a:rPr>
                <a:solidFill>
                  <a:srgbClr val="D4D4D4"/>
                </a:solidFill>
              </a:rPr>
              <a:t>*</a:t>
            </a:r>
            <a:r>
              <a:t> </a:t>
            </a:r>
            <a:r>
              <a:rPr>
                <a:solidFill>
                  <a:srgbClr val="9CDCFE"/>
                </a:solidFill>
              </a:rPr>
              <a:t>x</a:t>
            </a:r>
            <a:r>
              <a:t> </a:t>
            </a:r>
            <a:r>
              <a:rPr>
                <a:solidFill>
                  <a:srgbClr val="D4D4D4"/>
                </a:solidFill>
              </a:rPr>
              <a:t>+</a:t>
            </a:r>
            <a:r>
              <a:t> </a:t>
            </a:r>
            <a:r>
              <a:rPr>
                <a:solidFill>
                  <a:srgbClr val="9CDCFE"/>
                </a:solidFill>
              </a:rPr>
              <a:t>B_R</a:t>
            </a:r>
            <a:r>
              <a:t> </a:t>
            </a:r>
            <a:r>
              <a:rPr>
                <a:solidFill>
                  <a:srgbClr val="D4D4D4"/>
                </a:solidFill>
              </a:rPr>
              <a:t>*</a:t>
            </a:r>
            <a:r>
              <a:t> </a:t>
            </a:r>
            <a:r>
              <a:rPr>
                <a:solidFill>
                  <a:srgbClr val="9CDCFE"/>
                </a:solidFill>
              </a:rPr>
              <a:t>y</a:t>
            </a:r>
            <a:r>
              <a:t> </a:t>
            </a:r>
            <a:r>
              <a:rPr>
                <a:solidFill>
                  <a:srgbClr val="D4D4D4"/>
                </a:solidFill>
              </a:rPr>
              <a:t>/</a:t>
            </a:r>
            <a:r>
              <a:t> </a:t>
            </a:r>
            <a:r>
              <a:rPr>
                <a:solidFill>
                  <a:srgbClr val="9CDCFE"/>
                </a:solidFill>
              </a:rPr>
              <a:t>rsq</a:t>
            </a:r>
            <a:r>
              <a:t> </a:t>
            </a:r>
            <a:r>
              <a:rPr>
                <a:solidFill>
                  <a:srgbClr val="D4D4D4"/>
                </a:solidFill>
              </a:rPr>
              <a:t>+</a:t>
            </a:r>
            <a:r>
              <a:t> </a:t>
            </a:r>
            <a:r>
              <a:rPr>
                <a:solidFill>
                  <a:srgbClr val="9CDCFE"/>
                </a:solidFill>
              </a:rPr>
              <a:t>B_T</a:t>
            </a:r>
            <a:r>
              <a:t> </a:t>
            </a:r>
            <a:r>
              <a:rPr>
                <a:solidFill>
                  <a:srgbClr val="D4D4D4"/>
                </a:solidFill>
              </a:rPr>
              <a:t>*</a:t>
            </a:r>
            <a:r>
              <a:t> </a:t>
            </a:r>
            <a:r>
              <a:rPr>
                <a:solidFill>
                  <a:srgbClr val="9CDCFE"/>
                </a:solidFill>
              </a:rPr>
              <a:t>x</a:t>
            </a:r>
            <a:r>
              <a:t> </a:t>
            </a:r>
            <a:r>
              <a:rPr>
                <a:solidFill>
                  <a:srgbClr val="D4D4D4"/>
                </a:solidFill>
              </a:rPr>
              <a:t>/</a:t>
            </a:r>
            <a:r>
              <a:t> </a:t>
            </a:r>
            <a:r>
              <a:rPr>
                <a:solidFill>
                  <a:srgbClr val="9CDCFE"/>
                </a:solidFill>
              </a:rPr>
              <a:t>rsq</a:t>
            </a:r>
          </a:p>
          <a:p>
            <a:pPr marL="320842" indent="-320842">
              <a:spcBef>
                <a:spcPts val="1300"/>
              </a:spcBef>
              <a:defRPr sz="3200"/>
            </a:pPr>
            <a:r>
              <a:t>Here, </a:t>
            </a:r>
            <a:r>
              <a:rPr b="1"/>
              <a:t>R</a:t>
            </a:r>
            <a:r>
              <a:t> specifies the size of the grid that the magnetic field is calculated over. In this case, it is set to 100 AU for the size of the heliosphere</a:t>
            </a:r>
          </a:p>
        </p:txBody>
      </p:sp>
      <p:sp>
        <p:nvSpPr>
          <p:cNvPr id="4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9" name="Text"/>
          <p:cNvSpPr txBox="1"/>
          <p:nvPr/>
        </p:nvSpPr>
        <p:spPr>
          <a:xfrm>
            <a:off x="11855500" y="6627317"/>
            <a:ext cx="673000" cy="461366"/>
          </a:xfrm>
          <a:prstGeom prst="rect">
            <a:avLst/>
          </a:prstGeom>
          <a:ln w="12700">
            <a:miter lim="400000"/>
          </a:ln>
        </p:spPr>
        <p:txBody>
          <a:bodyPr wrap="none" lIns="50800" tIns="50800" rIns="50800" bIns="50800" anchor="ctr">
            <a:spAutoFit/>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000" fill="hold"/>
                                        <p:tgtEl>
                                          <p:spTgt spid="42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25"/>
                </p:tgtEl>
              </p:cMediaNode>
            </p:video>
            <p:seq concurrent="1" prevAc="none" nextAc="seek">
              <p:cTn id="8" evtFilter="cancelBubble" nodeType="interactiveSeq" restart="whenNotActive" fill="hold">
                <p:stCondLst>
                  <p:cond delay="0" evt="onClick">
                    <p:tgtEl>
                      <p:spTgt spid="42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25"/>
                                        </p:tgtEl>
                                      </p:cBhvr>
                                    </p:cmd>
                                  </p:childTnLst>
                                </p:cTn>
                              </p:par>
                            </p:childTnLst>
                          </p:cTn>
                        </p:par>
                      </p:childTnLst>
                    </p:cTn>
                  </p:par>
                </p:childTnLst>
              </p:cTn>
              <p:nextCondLst>
                <p:cond delay="0" evt="onClick">
                  <p:tgtEl>
                    <p:spTgt spid="42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Google Shape;156;p16"/>
          <p:cNvSpPr txBox="1"/>
          <p:nvPr>
            <p:ph type="body" sz="quarter" idx="1"/>
          </p:nvPr>
        </p:nvSpPr>
        <p:spPr>
          <a:xfrm>
            <a:off x="336155" y="3682670"/>
            <a:ext cx="6950067" cy="7763202"/>
          </a:xfrm>
          <a:prstGeom prst="rect">
            <a:avLst/>
          </a:prstGeom>
        </p:spPr>
        <p:txBody>
          <a:bodyPr/>
          <a:lstStyle/>
          <a:p>
            <a:pPr marL="320842" indent="-320842">
              <a:spcBef>
                <a:spcPts val="1300"/>
              </a:spcBef>
              <a:defRPr sz="3200"/>
            </a:pPr>
            <a:r>
              <a:rPr b="1"/>
              <a:t>TIME EVOLUTION: </a:t>
            </a:r>
            <a:r>
              <a:t>At each timestamp </a:t>
            </a:r>
            <a14:m>
              <m:oMath>
                <m:sSub>
                  <m:e>
                    <m:r>
                      <a:rPr xmlns:a="http://schemas.openxmlformats.org/drawingml/2006/main" sz="3900" i="1">
                        <a:solidFill>
                          <a:srgbClr val="000000"/>
                        </a:solidFill>
                        <a:latin typeface="Cambria Math" panose="02040503050406030204" pitchFamily="18" charset="0"/>
                      </a:rPr>
                      <m:t>t</m:t>
                    </m:r>
                  </m:e>
                  <m:sub>
                    <m:r>
                      <a:rPr xmlns:a="http://schemas.openxmlformats.org/drawingml/2006/main" sz="3900" i="1">
                        <a:solidFill>
                          <a:srgbClr val="000000"/>
                        </a:solidFill>
                        <a:latin typeface="Cambria Math" panose="02040503050406030204" pitchFamily="18" charset="0"/>
                      </a:rPr>
                      <m:t>i</m:t>
                    </m:r>
                  </m:sub>
                </m:sSub>
              </m:oMath>
            </a14:m>
            <a:r>
              <a:t>, both the particle’s equation of motion and the magnetic field equation is evaluated to find the particle’s location, velocity and corresponding forces</a:t>
            </a:r>
          </a:p>
        </p:txBody>
      </p:sp>
      <p:sp>
        <p:nvSpPr>
          <p:cNvPr id="4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3" name="spiral_w_trajectory.mp4" descr="spiral_w_trajectory.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7966146" y="938567"/>
            <a:ext cx="16256001" cy="12192001"/>
          </a:xfrm>
          <a:prstGeom prst="rect">
            <a:avLst/>
          </a:prstGeom>
          <a:ln w="12700">
            <a:miter lim="400000"/>
          </a:ln>
        </p:spPr>
      </p:pic>
      <p:sp>
        <p:nvSpPr>
          <p:cNvPr id="434" name="Google Shape;155;p16"/>
          <p:cNvSpPr txBox="1"/>
          <p:nvPr>
            <p:ph type="title"/>
          </p:nvPr>
        </p:nvSpPr>
        <p:spPr>
          <a:xfrm>
            <a:off x="1148366" y="225279"/>
            <a:ext cx="22087267" cy="1730149"/>
          </a:xfrm>
          <a:prstGeom prst="rect">
            <a:avLst/>
          </a:prstGeom>
        </p:spPr>
        <p:txBody>
          <a:bodyPr/>
          <a:lstStyle>
            <a:lvl1pPr algn="ctr">
              <a:defRPr sz="5600"/>
            </a:lvl1pPr>
          </a:lstStyle>
          <a:p>
            <a:pPr/>
            <a:r>
              <a:t>Test particles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899" fill="hold"/>
                                        <p:tgtEl>
                                          <p:spTgt spid="43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33"/>
                </p:tgtEl>
              </p:cMediaNode>
            </p:video>
            <p:seq concurrent="1" prevAc="none" nextAc="seek">
              <p:cTn id="8" evtFilter="cancelBubble" nodeType="interactiveSeq" restart="whenNotActive" fill="hold">
                <p:stCondLst>
                  <p:cond delay="0" evt="onClick">
                    <p:tgtEl>
                      <p:spTgt spid="43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33"/>
                                        </p:tgtEl>
                                      </p:cBhvr>
                                    </p:cmd>
                                  </p:childTnLst>
                                </p:cTn>
                              </p:par>
                            </p:childTnLst>
                          </p:cTn>
                        </p:par>
                      </p:childTnLst>
                    </p:cTn>
                  </p:par>
                </p:childTnLst>
              </p:cTn>
              <p:nextCondLst>
                <p:cond delay="0" evt="onClick">
                  <p:tgtEl>
                    <p:spTgt spid="43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69" name="Group"/>
          <p:cNvGrpSpPr/>
          <p:nvPr/>
        </p:nvGrpSpPr>
        <p:grpSpPr>
          <a:xfrm>
            <a:off x="2822585" y="909536"/>
            <a:ext cx="13359549" cy="10843815"/>
            <a:chOff x="0" y="0"/>
            <a:chExt cx="13359547" cy="10843814"/>
          </a:xfrm>
        </p:grpSpPr>
        <p:pic>
          <p:nvPicPr>
            <p:cNvPr id="436" name="Image" descr="Image"/>
            <p:cNvPicPr>
              <a:picLocks noChangeAspect="1"/>
            </p:cNvPicPr>
            <p:nvPr/>
          </p:nvPicPr>
          <p:blipFill>
            <a:blip r:embed="rId2">
              <a:alphaModFix amt="36529"/>
              <a:extLst/>
            </a:blip>
            <a:srcRect l="5630" t="13138" r="48440" b="22412"/>
            <a:stretch>
              <a:fillRect/>
            </a:stretch>
          </p:blipFill>
          <p:spPr>
            <a:xfrm>
              <a:off x="0" y="0"/>
              <a:ext cx="8162698" cy="8590709"/>
            </a:xfrm>
            <a:prstGeom prst="rect">
              <a:avLst/>
            </a:prstGeom>
            <a:ln w="12700" cap="flat">
              <a:noFill/>
              <a:miter lim="400000"/>
            </a:ln>
            <a:effectLst/>
          </p:spPr>
        </p:pic>
        <p:pic>
          <p:nvPicPr>
            <p:cNvPr id="437" name="Picture 13" descr="Picture 13"/>
            <p:cNvPicPr>
              <a:picLocks noChangeAspect="1"/>
            </p:cNvPicPr>
            <p:nvPr/>
          </p:nvPicPr>
          <p:blipFill>
            <a:blip r:embed="rId3">
              <a:extLst/>
            </a:blip>
            <a:srcRect l="0" t="7332" r="0" b="2418"/>
            <a:stretch>
              <a:fillRect/>
            </a:stretch>
          </p:blipFill>
          <p:spPr>
            <a:xfrm>
              <a:off x="9233118" y="3998651"/>
              <a:ext cx="4126430" cy="6251229"/>
            </a:xfrm>
            <a:prstGeom prst="rect">
              <a:avLst/>
            </a:prstGeom>
            <a:ln w="12700" cap="flat">
              <a:noFill/>
              <a:miter lim="400000"/>
            </a:ln>
            <a:effectLst/>
          </p:spPr>
        </p:pic>
        <p:grpSp>
          <p:nvGrpSpPr>
            <p:cNvPr id="440" name="TextBox 11"/>
            <p:cNvGrpSpPr/>
            <p:nvPr/>
          </p:nvGrpSpPr>
          <p:grpSpPr>
            <a:xfrm>
              <a:off x="1129681" y="1109174"/>
              <a:ext cx="2924207" cy="599187"/>
              <a:chOff x="0" y="0"/>
              <a:chExt cx="2924206" cy="599186"/>
            </a:xfrm>
          </p:grpSpPr>
          <p:sp>
            <p:nvSpPr>
              <p:cNvPr id="438" name="Rectangle"/>
              <p:cNvSpPr/>
              <p:nvPr/>
            </p:nvSpPr>
            <p:spPr>
              <a:xfrm>
                <a:off x="0" y="26504"/>
                <a:ext cx="2924207" cy="546178"/>
              </a:xfrm>
              <a:prstGeom prst="rect">
                <a:avLst/>
              </a:prstGeom>
              <a:solidFill>
                <a:srgbClr val="FFFFFF">
                  <a:alpha val="80136"/>
                </a:srgbClr>
              </a:solidFill>
              <a:ln w="12700" cap="flat">
                <a:noFill/>
                <a:miter lim="400000"/>
              </a:ln>
              <a:effectLst/>
            </p:spPr>
            <p:txBody>
              <a:bodyPr wrap="square" lIns="45718" tIns="45718" rIns="45718" bIns="45718" numCol="1" anchor="ctr">
                <a:normAutofit fontScale="100000" lnSpcReduction="0"/>
              </a:bodyPr>
              <a:lstStyle/>
              <a:p>
                <a:pPr defTabSz="457200">
                  <a:defRPr b="1" sz="1300">
                    <a:solidFill>
                      <a:srgbClr val="000000"/>
                    </a:solidFill>
                    <a:latin typeface="Arial"/>
                    <a:ea typeface="Arial"/>
                    <a:cs typeface="Arial"/>
                    <a:sym typeface="Arial"/>
                  </a:defRPr>
                </a:pPr>
              </a:p>
            </p:txBody>
          </p:sp>
          <p:sp>
            <p:nvSpPr>
              <p:cNvPr id="439" name="Incoming Dust"/>
              <p:cNvSpPr txBox="1"/>
              <p:nvPr/>
            </p:nvSpPr>
            <p:spPr>
              <a:xfrm>
                <a:off x="0" y="0"/>
                <a:ext cx="2924207" cy="5991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lvl1pPr defTabSz="457200">
                  <a:defRPr b="1" sz="1300">
                    <a:solidFill>
                      <a:srgbClr val="000000"/>
                    </a:solidFill>
                    <a:latin typeface="Arial"/>
                    <a:ea typeface="Arial"/>
                    <a:cs typeface="Arial"/>
                    <a:sym typeface="Arial"/>
                  </a:defRPr>
                </a:lvl1pPr>
              </a:lstStyle>
              <a:p>
                <a:pPr/>
                <a:r>
                  <a:t>Incoming Dust</a:t>
                </a:r>
              </a:p>
            </p:txBody>
          </p:sp>
        </p:grpSp>
        <p:sp>
          <p:nvSpPr>
            <p:cNvPr id="441" name="Triangle 17"/>
            <p:cNvSpPr/>
            <p:nvPr/>
          </p:nvSpPr>
          <p:spPr>
            <a:xfrm rot="5400000">
              <a:off x="7874736" y="5449070"/>
              <a:ext cx="577828" cy="426362"/>
            </a:xfrm>
            <a:prstGeom prst="triangle">
              <a:avLst/>
            </a:prstGeom>
            <a:solidFill>
              <a:srgbClr val="EE7522"/>
            </a:solidFill>
            <a:ln w="12700" cap="flat">
              <a:solidFill>
                <a:srgbClr val="EE7522"/>
              </a:solidFill>
              <a:prstDash val="solid"/>
              <a:miter lim="800000"/>
            </a:ln>
            <a:effectLst/>
          </p:spPr>
          <p:txBody>
            <a:bodyPr wrap="square" lIns="45718" tIns="45718" rIns="45718" bIns="45718" numCol="1" anchor="ctr">
              <a:normAutofit fontScale="100000" lnSpcReduction="0"/>
            </a:bodyPr>
            <a:lstStyle/>
            <a:p>
              <a:pPr defTabSz="457200">
                <a:defRPr sz="1300">
                  <a:solidFill>
                    <a:srgbClr val="FFFFFF"/>
                  </a:solidFill>
                  <a:latin typeface="Arial"/>
                  <a:ea typeface="Arial"/>
                  <a:cs typeface="Arial"/>
                  <a:sym typeface="Arial"/>
                </a:defRPr>
              </a:pPr>
            </a:p>
          </p:txBody>
        </p:sp>
        <p:sp>
          <p:nvSpPr>
            <p:cNvPr id="442" name="Straight Connector 18"/>
            <p:cNvSpPr/>
            <p:nvPr/>
          </p:nvSpPr>
          <p:spPr>
            <a:xfrm flipH="1">
              <a:off x="8376832" y="5664523"/>
              <a:ext cx="800251" cy="3"/>
            </a:xfrm>
            <a:prstGeom prst="line">
              <a:avLst/>
            </a:prstGeom>
            <a:noFill/>
            <a:ln w="15875" cap="flat">
              <a:solidFill>
                <a:srgbClr val="EE7522"/>
              </a:solidFill>
              <a:prstDash val="solid"/>
              <a:miter lim="800000"/>
              <a:headEnd type="triangle" w="med" len="med"/>
            </a:ln>
            <a:effectLst/>
          </p:spPr>
          <p:txBody>
            <a:bodyPr wrap="square" lIns="45718" tIns="45718" rIns="45718" bIns="45718" numCol="1" anchor="t">
              <a:noAutofit/>
            </a:bodyPr>
            <a:lstStyle/>
            <a:p>
              <a:pPr algn="l" defTabSz="914400">
                <a:defRPr sz="1800">
                  <a:solidFill>
                    <a:srgbClr val="000000"/>
                  </a:solidFill>
                  <a:latin typeface="Helvetica"/>
                  <a:ea typeface="Helvetica"/>
                  <a:cs typeface="Helvetica"/>
                  <a:sym typeface="Helvetica"/>
                </a:defRPr>
              </a:pPr>
            </a:p>
          </p:txBody>
        </p:sp>
        <p:sp>
          <p:nvSpPr>
            <p:cNvPr id="443" name="Triangle 19"/>
            <p:cNvSpPr/>
            <p:nvPr/>
          </p:nvSpPr>
          <p:spPr>
            <a:xfrm rot="5400000">
              <a:off x="7836402" y="7504549"/>
              <a:ext cx="577826" cy="426361"/>
            </a:xfrm>
            <a:prstGeom prst="triangle">
              <a:avLst/>
            </a:prstGeom>
            <a:solidFill>
              <a:srgbClr val="EE7522"/>
            </a:solidFill>
            <a:ln w="12700" cap="flat">
              <a:noFill/>
              <a:miter lim="400000"/>
            </a:ln>
            <a:effectLst/>
          </p:spPr>
          <p:txBody>
            <a:bodyPr wrap="square" lIns="45718" tIns="45718" rIns="45718" bIns="45718" numCol="1" anchor="ctr">
              <a:normAutofit fontScale="100000" lnSpcReduction="0"/>
            </a:bodyPr>
            <a:lstStyle/>
            <a:p>
              <a:pPr defTabSz="457200">
                <a:defRPr sz="1300">
                  <a:solidFill>
                    <a:srgbClr val="FFFFFF"/>
                  </a:solidFill>
                  <a:latin typeface="Arial"/>
                  <a:ea typeface="Arial"/>
                  <a:cs typeface="Arial"/>
                  <a:sym typeface="Arial"/>
                </a:defRPr>
              </a:pPr>
            </a:p>
          </p:txBody>
        </p:sp>
        <p:sp>
          <p:nvSpPr>
            <p:cNvPr id="444" name="Triangle 21"/>
            <p:cNvSpPr/>
            <p:nvPr/>
          </p:nvSpPr>
          <p:spPr>
            <a:xfrm rot="5400000">
              <a:off x="7835398" y="9498185"/>
              <a:ext cx="577827" cy="426364"/>
            </a:xfrm>
            <a:prstGeom prst="triangle">
              <a:avLst/>
            </a:prstGeom>
            <a:solidFill>
              <a:srgbClr val="EE7522"/>
            </a:solidFill>
            <a:ln w="12700" cap="flat">
              <a:noFill/>
              <a:miter lim="400000"/>
            </a:ln>
            <a:effectLst/>
          </p:spPr>
          <p:txBody>
            <a:bodyPr wrap="square" lIns="45718" tIns="45718" rIns="45718" bIns="45718" numCol="1" anchor="ctr">
              <a:normAutofit fontScale="100000" lnSpcReduction="0"/>
            </a:bodyPr>
            <a:lstStyle/>
            <a:p>
              <a:pPr defTabSz="457200">
                <a:defRPr sz="1300">
                  <a:solidFill>
                    <a:srgbClr val="FFFFFF"/>
                  </a:solidFill>
                  <a:latin typeface="Arial"/>
                  <a:ea typeface="Arial"/>
                  <a:cs typeface="Arial"/>
                  <a:sym typeface="Arial"/>
                </a:defRPr>
              </a:pPr>
            </a:p>
          </p:txBody>
        </p:sp>
        <p:sp>
          <p:nvSpPr>
            <p:cNvPr id="445" name="Straight Connector 22"/>
            <p:cNvSpPr/>
            <p:nvPr/>
          </p:nvSpPr>
          <p:spPr>
            <a:xfrm flipH="1">
              <a:off x="8305714" y="9711365"/>
              <a:ext cx="800252" cy="3"/>
            </a:xfrm>
            <a:prstGeom prst="line">
              <a:avLst/>
            </a:prstGeom>
            <a:noFill/>
            <a:ln w="15875" cap="flat">
              <a:solidFill>
                <a:srgbClr val="EE7522"/>
              </a:solidFill>
              <a:prstDash val="solid"/>
              <a:miter lim="800000"/>
              <a:headEnd type="triangle" w="med" len="med"/>
            </a:ln>
            <a:effectLst/>
          </p:spPr>
          <p:txBody>
            <a:bodyPr wrap="square" lIns="45718" tIns="45718" rIns="45718" bIns="45718" numCol="1" anchor="t">
              <a:noAutofit/>
            </a:bodyPr>
            <a:lstStyle/>
            <a:p>
              <a:pPr algn="l" defTabSz="914400">
                <a:defRPr sz="1800">
                  <a:solidFill>
                    <a:srgbClr val="000000"/>
                  </a:solidFill>
                  <a:latin typeface="Helvetica"/>
                  <a:ea typeface="Helvetica"/>
                  <a:cs typeface="Helvetica"/>
                  <a:sym typeface="Helvetica"/>
                </a:defRPr>
              </a:pPr>
            </a:p>
          </p:txBody>
        </p:sp>
        <p:sp>
          <p:nvSpPr>
            <p:cNvPr id="446" name="Elbow Connector 23"/>
            <p:cNvSpPr/>
            <p:nvPr/>
          </p:nvSpPr>
          <p:spPr>
            <a:xfrm rot="10800000">
              <a:off x="4107772" y="7428450"/>
              <a:ext cx="3842698" cy="2308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21574" y="21600"/>
                  </a:lnTo>
                </a:path>
              </a:pathLst>
            </a:custGeom>
            <a:noFill/>
            <a:ln w="15875" cap="flat">
              <a:solidFill>
                <a:srgbClr val="EE7522"/>
              </a:solidFill>
              <a:prstDash val="solid"/>
              <a:miter lim="800000"/>
              <a:tailEnd type="triangle" w="med" len="med"/>
            </a:ln>
            <a:effectLst/>
          </p:spPr>
          <p:txBody>
            <a:bodyPr wrap="square" lIns="45718" tIns="45718" rIns="45718" bIns="45718" numCol="1" anchor="ctr">
              <a:normAutofit fontScale="100000" lnSpcReduction="0"/>
            </a:bodyPr>
            <a:lstStyle/>
            <a:p>
              <a:pPr algn="l" defTabSz="457200">
                <a:defRPr sz="1800">
                  <a:solidFill>
                    <a:srgbClr val="000000"/>
                  </a:solidFill>
                  <a:latin typeface="Arial"/>
                  <a:ea typeface="Arial"/>
                  <a:cs typeface="Arial"/>
                  <a:sym typeface="Arial"/>
                </a:defRPr>
              </a:pPr>
            </a:p>
          </p:txBody>
        </p:sp>
        <p:sp>
          <p:nvSpPr>
            <p:cNvPr id="447" name="Elbow Connector 24"/>
            <p:cNvSpPr/>
            <p:nvPr/>
          </p:nvSpPr>
          <p:spPr>
            <a:xfrm flipH="1">
              <a:off x="4228503" y="5662250"/>
              <a:ext cx="3721973" cy="17348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noFill/>
            <a:ln w="15875" cap="flat">
              <a:solidFill>
                <a:srgbClr val="EE7522"/>
              </a:solidFill>
              <a:prstDash val="solid"/>
              <a:miter lim="800000"/>
              <a:tailEnd type="triangle" w="med" len="med"/>
            </a:ln>
            <a:effectLst/>
          </p:spPr>
          <p:txBody>
            <a:bodyPr wrap="square" lIns="45718" tIns="45718" rIns="45718" bIns="45718" numCol="1" anchor="ctr">
              <a:normAutofit fontScale="100000" lnSpcReduction="0"/>
            </a:bodyPr>
            <a:lstStyle/>
            <a:p>
              <a:pPr algn="l" defTabSz="457200">
                <a:defRPr sz="1800">
                  <a:solidFill>
                    <a:srgbClr val="000000"/>
                  </a:solidFill>
                  <a:latin typeface="Arial"/>
                  <a:ea typeface="Arial"/>
                  <a:cs typeface="Arial"/>
                  <a:sym typeface="Arial"/>
                </a:defRPr>
              </a:pPr>
            </a:p>
          </p:txBody>
        </p:sp>
        <p:sp>
          <p:nvSpPr>
            <p:cNvPr id="448" name="Elbow Connector 25"/>
            <p:cNvSpPr/>
            <p:nvPr/>
          </p:nvSpPr>
          <p:spPr>
            <a:xfrm rot="10800000">
              <a:off x="4221899" y="6882782"/>
              <a:ext cx="3728577" cy="8612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87" y="0"/>
                  </a:lnTo>
                  <a:lnTo>
                    <a:pt x="21387" y="21600"/>
                  </a:lnTo>
                  <a:lnTo>
                    <a:pt x="21600" y="21600"/>
                  </a:lnTo>
                </a:path>
              </a:pathLst>
            </a:custGeom>
            <a:noFill/>
            <a:ln w="15875" cap="flat">
              <a:solidFill>
                <a:srgbClr val="EE7522"/>
              </a:solidFill>
              <a:prstDash val="solid"/>
              <a:miter lim="800000"/>
              <a:tailEnd type="triangle" w="med" len="med"/>
            </a:ln>
            <a:effectLst/>
          </p:spPr>
          <p:txBody>
            <a:bodyPr wrap="square" lIns="45718" tIns="45718" rIns="45718" bIns="45718" numCol="1" anchor="ctr">
              <a:normAutofit fontScale="100000" lnSpcReduction="0"/>
            </a:bodyPr>
            <a:lstStyle/>
            <a:p>
              <a:pPr algn="l" defTabSz="457200">
                <a:defRPr sz="1800">
                  <a:solidFill>
                    <a:srgbClr val="000000"/>
                  </a:solidFill>
                  <a:latin typeface="Arial"/>
                  <a:ea typeface="Arial"/>
                  <a:cs typeface="Arial"/>
                  <a:sym typeface="Arial"/>
                </a:defRPr>
              </a:pPr>
            </a:p>
          </p:txBody>
        </p:sp>
        <p:sp>
          <p:nvSpPr>
            <p:cNvPr id="449" name="Straight Connector 18"/>
            <p:cNvSpPr/>
            <p:nvPr/>
          </p:nvSpPr>
          <p:spPr>
            <a:xfrm rot="10800000">
              <a:off x="2532338" y="5316132"/>
              <a:ext cx="1523926" cy="1275177"/>
            </a:xfrm>
            <a:custGeom>
              <a:avLst/>
              <a:gdLst/>
              <a:ahLst/>
              <a:cxnLst>
                <a:cxn ang="0">
                  <a:pos x="wd2" y="hd2"/>
                </a:cxn>
                <a:cxn ang="5400000">
                  <a:pos x="wd2" y="hd2"/>
                </a:cxn>
                <a:cxn ang="10800000">
                  <a:pos x="wd2" y="hd2"/>
                </a:cxn>
                <a:cxn ang="16200000">
                  <a:pos x="wd2" y="hd2"/>
                </a:cxn>
              </a:cxnLst>
              <a:rect l="0" t="0" r="r" b="b"/>
              <a:pathLst>
                <a:path w="20811" h="20778" fill="norm" stroke="1" extrusionOk="0">
                  <a:moveTo>
                    <a:pt x="256" y="0"/>
                  </a:moveTo>
                  <a:cubicBezTo>
                    <a:pt x="-781" y="6806"/>
                    <a:pt x="1376" y="13753"/>
                    <a:pt x="5837" y="17969"/>
                  </a:cubicBezTo>
                  <a:cubicBezTo>
                    <a:pt x="8328" y="20324"/>
                    <a:pt x="11511" y="21600"/>
                    <a:pt x="14397" y="20190"/>
                  </a:cubicBezTo>
                  <a:cubicBezTo>
                    <a:pt x="16117" y="19350"/>
                    <a:pt x="17417" y="17639"/>
                    <a:pt x="18399" y="15708"/>
                  </a:cubicBezTo>
                  <a:cubicBezTo>
                    <a:pt x="18922" y="14678"/>
                    <a:pt x="19364" y="13574"/>
                    <a:pt x="19735" y="12432"/>
                  </a:cubicBezTo>
                  <a:cubicBezTo>
                    <a:pt x="20368" y="10483"/>
                    <a:pt x="20797" y="8415"/>
                    <a:pt x="20810" y="6301"/>
                  </a:cubicBezTo>
                  <a:cubicBezTo>
                    <a:pt x="20819" y="4820"/>
                    <a:pt x="20620" y="3315"/>
                    <a:pt x="20054" y="2005"/>
                  </a:cubicBezTo>
                  <a:cubicBezTo>
                    <a:pt x="19806" y="1431"/>
                    <a:pt x="19448" y="803"/>
                    <a:pt x="18934" y="734"/>
                  </a:cubicBezTo>
                  <a:cubicBezTo>
                    <a:pt x="18291" y="647"/>
                    <a:pt x="17507" y="891"/>
                    <a:pt x="17621"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sp>
          <p:nvSpPr>
            <p:cNvPr id="450" name="Straight Connector 18"/>
            <p:cNvSpPr/>
            <p:nvPr/>
          </p:nvSpPr>
          <p:spPr>
            <a:xfrm rot="10800000">
              <a:off x="2614978" y="5674722"/>
              <a:ext cx="1380605" cy="1089223"/>
            </a:xfrm>
            <a:custGeom>
              <a:avLst/>
              <a:gdLst/>
              <a:ahLst/>
              <a:cxnLst>
                <a:cxn ang="0">
                  <a:pos x="wd2" y="hd2"/>
                </a:cxn>
                <a:cxn ang="5400000">
                  <a:pos x="wd2" y="hd2"/>
                </a:cxn>
                <a:cxn ang="10800000">
                  <a:pos x="wd2" y="hd2"/>
                </a:cxn>
                <a:cxn ang="16200000">
                  <a:pos x="wd2" y="hd2"/>
                </a:cxn>
              </a:cxnLst>
              <a:rect l="0" t="0" r="r" b="b"/>
              <a:pathLst>
                <a:path w="21600" h="20610" fill="norm" stroke="1" extrusionOk="0">
                  <a:moveTo>
                    <a:pt x="0" y="0"/>
                  </a:moveTo>
                  <a:cubicBezTo>
                    <a:pt x="2072" y="11883"/>
                    <a:pt x="5781" y="19567"/>
                    <a:pt x="9899" y="20511"/>
                  </a:cubicBezTo>
                  <a:cubicBezTo>
                    <a:pt x="14652" y="21600"/>
                    <a:pt x="19181" y="13660"/>
                    <a:pt x="21600"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sp>
          <p:nvSpPr>
            <p:cNvPr id="451" name="Straight Connector 18"/>
            <p:cNvSpPr/>
            <p:nvPr/>
          </p:nvSpPr>
          <p:spPr>
            <a:xfrm rot="10800000">
              <a:off x="2488752" y="5959380"/>
              <a:ext cx="1423745" cy="805510"/>
            </a:xfrm>
            <a:custGeom>
              <a:avLst/>
              <a:gdLst/>
              <a:ahLst/>
              <a:cxnLst>
                <a:cxn ang="0">
                  <a:pos x="wd2" y="hd2"/>
                </a:cxn>
                <a:cxn ang="5400000">
                  <a:pos x="wd2" y="hd2"/>
                </a:cxn>
                <a:cxn ang="10800000">
                  <a:pos x="wd2" y="hd2"/>
                </a:cxn>
                <a:cxn ang="16200000">
                  <a:pos x="wd2" y="hd2"/>
                </a:cxn>
              </a:cxnLst>
              <a:rect l="0" t="0" r="r" b="b"/>
              <a:pathLst>
                <a:path w="21600" h="20610" fill="norm" stroke="1" extrusionOk="0">
                  <a:moveTo>
                    <a:pt x="0" y="0"/>
                  </a:moveTo>
                  <a:cubicBezTo>
                    <a:pt x="2072" y="11883"/>
                    <a:pt x="5781" y="19567"/>
                    <a:pt x="9899" y="20511"/>
                  </a:cubicBezTo>
                  <a:cubicBezTo>
                    <a:pt x="14652" y="21600"/>
                    <a:pt x="19181" y="13660"/>
                    <a:pt x="21600"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sp>
          <p:nvSpPr>
            <p:cNvPr id="452" name="TextBox 28"/>
            <p:cNvSpPr txBox="1"/>
            <p:nvPr/>
          </p:nvSpPr>
          <p:spPr>
            <a:xfrm>
              <a:off x="6991434" y="8054817"/>
              <a:ext cx="1956072" cy="740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defRPr b="1" sz="900">
                  <a:solidFill>
                    <a:srgbClr val="EE7522"/>
                  </a:solidFill>
                  <a:latin typeface="Arial"/>
                  <a:ea typeface="Arial"/>
                  <a:cs typeface="Arial"/>
                  <a:sym typeface="Arial"/>
                </a:defRPr>
              </a:lvl1pPr>
            </a:lstStyle>
            <a:p>
              <a:pPr/>
              <a:r>
                <a:t>Ion Grid Signal</a:t>
              </a:r>
            </a:p>
          </p:txBody>
        </p:sp>
        <p:sp>
          <p:nvSpPr>
            <p:cNvPr id="453" name="TextBox 29"/>
            <p:cNvSpPr txBox="1"/>
            <p:nvPr/>
          </p:nvSpPr>
          <p:spPr>
            <a:xfrm>
              <a:off x="6722324" y="10103438"/>
              <a:ext cx="2494291" cy="740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defRPr b="1" sz="900">
                  <a:solidFill>
                    <a:srgbClr val="EE7522"/>
                  </a:solidFill>
                  <a:latin typeface="Arial"/>
                  <a:ea typeface="Arial"/>
                  <a:cs typeface="Arial"/>
                  <a:sym typeface="Arial"/>
                </a:defRPr>
              </a:lvl1pPr>
            </a:lstStyle>
            <a:p>
              <a:pPr/>
              <a:r>
                <a:t>TOF Mass Spectrum</a:t>
              </a:r>
            </a:p>
          </p:txBody>
        </p:sp>
        <p:sp>
          <p:nvSpPr>
            <p:cNvPr id="454" name="Straight Connector 18"/>
            <p:cNvSpPr/>
            <p:nvPr/>
          </p:nvSpPr>
          <p:spPr>
            <a:xfrm rot="10800000">
              <a:off x="2571890" y="6373840"/>
              <a:ext cx="1423743" cy="408161"/>
            </a:xfrm>
            <a:custGeom>
              <a:avLst/>
              <a:gdLst/>
              <a:ahLst/>
              <a:cxnLst>
                <a:cxn ang="0">
                  <a:pos x="wd2" y="hd2"/>
                </a:cxn>
                <a:cxn ang="5400000">
                  <a:pos x="wd2" y="hd2"/>
                </a:cxn>
                <a:cxn ang="10800000">
                  <a:pos x="wd2" y="hd2"/>
                </a:cxn>
                <a:cxn ang="16200000">
                  <a:pos x="wd2" y="hd2"/>
                </a:cxn>
              </a:cxnLst>
              <a:rect l="0" t="0" r="r" b="b"/>
              <a:pathLst>
                <a:path w="21600" h="20610" fill="norm" stroke="1" extrusionOk="0">
                  <a:moveTo>
                    <a:pt x="0" y="0"/>
                  </a:moveTo>
                  <a:cubicBezTo>
                    <a:pt x="2072" y="11883"/>
                    <a:pt x="5781" y="19567"/>
                    <a:pt x="9899" y="20511"/>
                  </a:cubicBezTo>
                  <a:cubicBezTo>
                    <a:pt x="14652" y="21600"/>
                    <a:pt x="19181" y="13660"/>
                    <a:pt x="21600"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sp>
          <p:nvSpPr>
            <p:cNvPr id="455" name="Straight Connector 18"/>
            <p:cNvSpPr/>
            <p:nvPr/>
          </p:nvSpPr>
          <p:spPr>
            <a:xfrm rot="10800000">
              <a:off x="2571838" y="6097954"/>
              <a:ext cx="1423745" cy="684047"/>
            </a:xfrm>
            <a:custGeom>
              <a:avLst/>
              <a:gdLst/>
              <a:ahLst/>
              <a:cxnLst>
                <a:cxn ang="0">
                  <a:pos x="wd2" y="hd2"/>
                </a:cxn>
                <a:cxn ang="5400000">
                  <a:pos x="wd2" y="hd2"/>
                </a:cxn>
                <a:cxn ang="10800000">
                  <a:pos x="wd2" y="hd2"/>
                </a:cxn>
                <a:cxn ang="16200000">
                  <a:pos x="wd2" y="hd2"/>
                </a:cxn>
              </a:cxnLst>
              <a:rect l="0" t="0" r="r" b="b"/>
              <a:pathLst>
                <a:path w="21600" h="20610" fill="norm" stroke="1" extrusionOk="0">
                  <a:moveTo>
                    <a:pt x="0" y="0"/>
                  </a:moveTo>
                  <a:cubicBezTo>
                    <a:pt x="2072" y="11883"/>
                    <a:pt x="5781" y="19567"/>
                    <a:pt x="9899" y="20511"/>
                  </a:cubicBezTo>
                  <a:cubicBezTo>
                    <a:pt x="14652" y="21600"/>
                    <a:pt x="19181" y="13660"/>
                    <a:pt x="21600"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grpSp>
          <p:nvGrpSpPr>
            <p:cNvPr id="458" name="TextBox 11"/>
            <p:cNvGrpSpPr/>
            <p:nvPr/>
          </p:nvGrpSpPr>
          <p:grpSpPr>
            <a:xfrm>
              <a:off x="2885557" y="4927973"/>
              <a:ext cx="2391692" cy="599188"/>
              <a:chOff x="0" y="0"/>
              <a:chExt cx="2391690" cy="599186"/>
            </a:xfrm>
          </p:grpSpPr>
          <p:sp>
            <p:nvSpPr>
              <p:cNvPr id="456" name="Rectangle"/>
              <p:cNvSpPr/>
              <p:nvPr/>
            </p:nvSpPr>
            <p:spPr>
              <a:xfrm>
                <a:off x="0" y="0"/>
                <a:ext cx="2391691" cy="533819"/>
              </a:xfrm>
              <a:prstGeom prst="rect">
                <a:avLst/>
              </a:prstGeom>
              <a:solidFill>
                <a:srgbClr val="FFFFFF">
                  <a:alpha val="79452"/>
                </a:srgbClr>
              </a:solidFill>
              <a:ln w="12700" cap="flat">
                <a:noFill/>
                <a:miter lim="400000"/>
              </a:ln>
              <a:effectLst/>
            </p:spPr>
            <p:txBody>
              <a:bodyPr wrap="square" lIns="45718" tIns="45718" rIns="45718" bIns="45718" numCol="1" anchor="t">
                <a:normAutofit fontScale="100000" lnSpcReduction="0"/>
              </a:bodyPr>
              <a:lstStyle/>
              <a:p>
                <a:pPr algn="l" defTabSz="457200">
                  <a:defRPr b="1" sz="1300">
                    <a:solidFill>
                      <a:srgbClr val="000000"/>
                    </a:solidFill>
                    <a:latin typeface="Arial"/>
                    <a:ea typeface="Arial"/>
                    <a:cs typeface="Arial"/>
                    <a:sym typeface="Arial"/>
                  </a:defRPr>
                </a:pPr>
              </a:p>
            </p:txBody>
          </p:sp>
          <p:sp>
            <p:nvSpPr>
              <p:cNvPr id="457" name="Impact Ions"/>
              <p:cNvSpPr txBox="1"/>
              <p:nvPr/>
            </p:nvSpPr>
            <p:spPr>
              <a:xfrm>
                <a:off x="0" y="0"/>
                <a:ext cx="2391691" cy="5991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l" defTabSz="457200">
                  <a:defRPr b="1" sz="1300">
                    <a:solidFill>
                      <a:srgbClr val="000000"/>
                    </a:solidFill>
                    <a:latin typeface="Arial"/>
                    <a:ea typeface="Arial"/>
                    <a:cs typeface="Arial"/>
                    <a:sym typeface="Arial"/>
                  </a:defRPr>
                </a:lvl1pPr>
              </a:lstStyle>
              <a:p>
                <a:pPr/>
                <a:r>
                  <a:t>Impact Ions</a:t>
                </a:r>
              </a:p>
            </p:txBody>
          </p:sp>
        </p:grpSp>
        <p:grpSp>
          <p:nvGrpSpPr>
            <p:cNvPr id="461" name="TextBox 11"/>
            <p:cNvGrpSpPr/>
            <p:nvPr/>
          </p:nvGrpSpPr>
          <p:grpSpPr>
            <a:xfrm>
              <a:off x="1569373" y="7936384"/>
              <a:ext cx="2044822" cy="602345"/>
              <a:chOff x="0" y="0"/>
              <a:chExt cx="2044821" cy="602343"/>
            </a:xfrm>
          </p:grpSpPr>
          <p:sp>
            <p:nvSpPr>
              <p:cNvPr id="459" name="Rectangle"/>
              <p:cNvSpPr/>
              <p:nvPr/>
            </p:nvSpPr>
            <p:spPr>
              <a:xfrm>
                <a:off x="0" y="0"/>
                <a:ext cx="2044822" cy="523425"/>
              </a:xfrm>
              <a:prstGeom prst="rect">
                <a:avLst/>
              </a:prstGeom>
              <a:solidFill>
                <a:srgbClr val="FFFFFF">
                  <a:alpha val="78310"/>
                </a:srgbClr>
              </a:solidFill>
              <a:ln w="12700" cap="flat">
                <a:noFill/>
                <a:miter lim="400000"/>
              </a:ln>
              <a:effectLst/>
            </p:spPr>
            <p:txBody>
              <a:bodyPr wrap="square" lIns="45718" tIns="45718" rIns="45718" bIns="45718" numCol="1" anchor="t">
                <a:normAutofit fontScale="100000" lnSpcReduction="0"/>
              </a:bodyPr>
              <a:lstStyle/>
              <a:p>
                <a:pPr algn="r" defTabSz="457200">
                  <a:defRPr b="1" cap="all" sz="1500">
                    <a:solidFill>
                      <a:srgbClr val="000000"/>
                    </a:solidFill>
                    <a:latin typeface="Calibri"/>
                    <a:ea typeface="Calibri"/>
                    <a:cs typeface="Calibri"/>
                    <a:sym typeface="Calibri"/>
                  </a:defRPr>
                </a:pPr>
              </a:p>
            </p:txBody>
          </p:sp>
          <p:sp>
            <p:nvSpPr>
              <p:cNvPr id="460" name="Detector"/>
              <p:cNvSpPr txBox="1"/>
              <p:nvPr/>
            </p:nvSpPr>
            <p:spPr>
              <a:xfrm>
                <a:off x="0" y="0"/>
                <a:ext cx="2044822" cy="602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algn="r" defTabSz="457200">
                  <a:defRPr b="1" cap="all" sz="1500">
                    <a:solidFill>
                      <a:srgbClr val="000000"/>
                    </a:solidFill>
                    <a:latin typeface="Calibri"/>
                    <a:ea typeface="Calibri"/>
                    <a:cs typeface="Calibri"/>
                    <a:sym typeface="Calibri"/>
                  </a:defRPr>
                </a:lvl1pPr>
              </a:lstStyle>
              <a:p>
                <a:pPr/>
                <a:r>
                  <a:t>Detector</a:t>
                </a:r>
              </a:p>
            </p:txBody>
          </p:sp>
        </p:grpSp>
        <p:sp>
          <p:nvSpPr>
            <p:cNvPr id="462" name="Straight Connector 18"/>
            <p:cNvSpPr/>
            <p:nvPr/>
          </p:nvSpPr>
          <p:spPr>
            <a:xfrm rot="10800000">
              <a:off x="2488804" y="6362720"/>
              <a:ext cx="1423745" cy="408161"/>
            </a:xfrm>
            <a:custGeom>
              <a:avLst/>
              <a:gdLst/>
              <a:ahLst/>
              <a:cxnLst>
                <a:cxn ang="0">
                  <a:pos x="wd2" y="hd2"/>
                </a:cxn>
                <a:cxn ang="5400000">
                  <a:pos x="wd2" y="hd2"/>
                </a:cxn>
                <a:cxn ang="10800000">
                  <a:pos x="wd2" y="hd2"/>
                </a:cxn>
                <a:cxn ang="16200000">
                  <a:pos x="wd2" y="hd2"/>
                </a:cxn>
              </a:cxnLst>
              <a:rect l="0" t="0" r="r" b="b"/>
              <a:pathLst>
                <a:path w="21600" h="20610" fill="norm" stroke="1" extrusionOk="0">
                  <a:moveTo>
                    <a:pt x="0" y="0"/>
                  </a:moveTo>
                  <a:cubicBezTo>
                    <a:pt x="2072" y="11883"/>
                    <a:pt x="5781" y="19567"/>
                    <a:pt x="9899" y="20511"/>
                  </a:cubicBezTo>
                  <a:cubicBezTo>
                    <a:pt x="14652" y="21600"/>
                    <a:pt x="19181" y="13660"/>
                    <a:pt x="21600" y="0"/>
                  </a:cubicBezTo>
                </a:path>
              </a:pathLst>
            </a:custGeom>
            <a:noFill/>
            <a:ln w="15875" cap="flat">
              <a:solidFill>
                <a:srgbClr val="00B0F0"/>
              </a:solidFill>
              <a:prstDash val="solid"/>
              <a:miter lim="800000"/>
              <a:headEnd type="triangle" w="med" len="med"/>
            </a:ln>
            <a:effectLst/>
          </p:spPr>
          <p:txBody>
            <a:bodyPr wrap="square" lIns="45718" tIns="45718" rIns="45718" bIns="45718" numCol="1" anchor="t">
              <a:normAutofit fontScale="100000" lnSpcReduction="0"/>
            </a:bodyPr>
            <a:lstStyle/>
            <a:p>
              <a:pPr algn="l" defTabSz="457200">
                <a:defRPr sz="1800">
                  <a:solidFill>
                    <a:srgbClr val="000000"/>
                  </a:solidFill>
                  <a:latin typeface="Arial"/>
                  <a:ea typeface="Arial"/>
                  <a:cs typeface="Arial"/>
                  <a:sym typeface="Arial"/>
                </a:defRPr>
              </a:pPr>
            </a:p>
          </p:txBody>
        </p:sp>
        <p:sp>
          <p:nvSpPr>
            <p:cNvPr id="463" name="Straight Arrow Connector 10"/>
            <p:cNvSpPr/>
            <p:nvPr/>
          </p:nvSpPr>
          <p:spPr>
            <a:xfrm flipH="1">
              <a:off x="2591783" y="1798301"/>
              <a:ext cx="3" cy="4993815"/>
            </a:xfrm>
            <a:prstGeom prst="line">
              <a:avLst/>
            </a:prstGeom>
            <a:noFill/>
            <a:ln w="38100" cap="flat">
              <a:solidFill>
                <a:srgbClr val="ED7D31"/>
              </a:solidFill>
              <a:prstDash val="solid"/>
              <a:miter lim="800000"/>
              <a:tailEnd type="triangle" w="med" len="med"/>
            </a:ln>
            <a:effectLst/>
          </p:spPr>
          <p:txBody>
            <a:bodyPr wrap="square" lIns="45718" tIns="45718" rIns="45718" bIns="45718" numCol="1" anchor="t">
              <a:noAutofit/>
            </a:bodyPr>
            <a:lstStyle/>
            <a:p>
              <a:pPr algn="l" defTabSz="914400">
                <a:defRPr sz="1800">
                  <a:solidFill>
                    <a:srgbClr val="000000"/>
                  </a:solidFill>
                  <a:latin typeface="Helvetica"/>
                  <a:ea typeface="Helvetica"/>
                  <a:cs typeface="Helvetica"/>
                  <a:sym typeface="Helvetica"/>
                </a:defRPr>
              </a:pPr>
            </a:p>
          </p:txBody>
        </p:sp>
        <p:sp>
          <p:nvSpPr>
            <p:cNvPr id="464" name="Straight Connector 20"/>
            <p:cNvSpPr/>
            <p:nvPr/>
          </p:nvSpPr>
          <p:spPr>
            <a:xfrm flipH="1">
              <a:off x="8305710" y="7706761"/>
              <a:ext cx="800251" cy="3"/>
            </a:xfrm>
            <a:prstGeom prst="line">
              <a:avLst/>
            </a:prstGeom>
            <a:noFill/>
            <a:ln w="15875" cap="flat">
              <a:solidFill>
                <a:srgbClr val="EE7522"/>
              </a:solidFill>
              <a:prstDash val="solid"/>
              <a:miter lim="800000"/>
              <a:headEnd type="triangle" w="med" len="med"/>
            </a:ln>
            <a:effectLst/>
          </p:spPr>
          <p:txBody>
            <a:bodyPr wrap="square" lIns="45718" tIns="45718" rIns="45718" bIns="45718" numCol="1" anchor="t">
              <a:noAutofit/>
            </a:bodyPr>
            <a:lstStyle/>
            <a:p>
              <a:pPr algn="l" defTabSz="914400">
                <a:defRPr sz="1800">
                  <a:solidFill>
                    <a:srgbClr val="000000"/>
                  </a:solidFill>
                  <a:latin typeface="Helvetica"/>
                  <a:ea typeface="Helvetica"/>
                  <a:cs typeface="Helvetica"/>
                  <a:sym typeface="Helvetica"/>
                </a:defRPr>
              </a:pPr>
            </a:p>
          </p:txBody>
        </p:sp>
        <p:grpSp>
          <p:nvGrpSpPr>
            <p:cNvPr id="467" name="TextBox 27"/>
            <p:cNvGrpSpPr/>
            <p:nvPr/>
          </p:nvGrpSpPr>
          <p:grpSpPr>
            <a:xfrm>
              <a:off x="6529628" y="5995740"/>
              <a:ext cx="2903138" cy="598171"/>
              <a:chOff x="0" y="0"/>
              <a:chExt cx="2903136" cy="598170"/>
            </a:xfrm>
          </p:grpSpPr>
          <p:sp>
            <p:nvSpPr>
              <p:cNvPr id="465" name="Rectangle"/>
              <p:cNvSpPr/>
              <p:nvPr/>
            </p:nvSpPr>
            <p:spPr>
              <a:xfrm>
                <a:off x="0" y="-1"/>
                <a:ext cx="2903137" cy="598172"/>
              </a:xfrm>
              <a:prstGeom prst="rect">
                <a:avLst/>
              </a:prstGeom>
              <a:solidFill>
                <a:srgbClr val="FFFFFF"/>
              </a:solidFill>
              <a:ln w="12700" cap="flat">
                <a:noFill/>
                <a:miter lim="400000"/>
              </a:ln>
              <a:effectLst/>
            </p:spPr>
            <p:txBody>
              <a:bodyPr wrap="square" lIns="45718" tIns="45718" rIns="45718" bIns="45718" numCol="1" anchor="t">
                <a:normAutofit fontScale="100000" lnSpcReduction="0"/>
              </a:bodyPr>
              <a:lstStyle/>
              <a:p>
                <a:pPr defTabSz="457200">
                  <a:defRPr b="1" sz="900">
                    <a:solidFill>
                      <a:srgbClr val="EE7522"/>
                    </a:solidFill>
                    <a:latin typeface="Arial"/>
                    <a:ea typeface="Arial"/>
                    <a:cs typeface="Arial"/>
                    <a:sym typeface="Arial"/>
                  </a:defRPr>
                </a:pPr>
              </a:p>
            </p:txBody>
          </p:sp>
          <p:sp>
            <p:nvSpPr>
              <p:cNvPr id="466" name="Target Charge Signal"/>
              <p:cNvSpPr txBox="1"/>
              <p:nvPr/>
            </p:nvSpPr>
            <p:spPr>
              <a:xfrm>
                <a:off x="0" y="-1"/>
                <a:ext cx="2903137" cy="465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b="1" sz="900">
                    <a:solidFill>
                      <a:srgbClr val="EE7522"/>
                    </a:solidFill>
                    <a:latin typeface="Arial"/>
                    <a:ea typeface="Arial"/>
                    <a:cs typeface="Arial"/>
                    <a:sym typeface="Arial"/>
                  </a:defRPr>
                </a:lvl1pPr>
              </a:lstStyle>
              <a:p>
                <a:pPr/>
                <a:r>
                  <a:t>Target Charge Signal</a:t>
                </a:r>
              </a:p>
            </p:txBody>
          </p:sp>
        </p:grpSp>
        <p:sp>
          <p:nvSpPr>
            <p:cNvPr id="468" name="Cloud"/>
            <p:cNvSpPr/>
            <p:nvPr/>
          </p:nvSpPr>
          <p:spPr>
            <a:xfrm>
              <a:off x="2287696" y="6591313"/>
              <a:ext cx="608176" cy="366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2421"/>
            </a:solidFill>
            <a:ln w="12700" cap="flat">
              <a:noFill/>
              <a:miter lim="400000"/>
            </a:ln>
            <a:effectLst/>
          </p:spPr>
          <p:txBody>
            <a:bodyPr wrap="square" lIns="45718" tIns="45718" rIns="45718" bIns="45718" numCol="1" anchor="ctr">
              <a:normAutofit fontScale="100000" lnSpcReduction="0"/>
            </a:bodyPr>
            <a:lstStyle/>
            <a:p>
              <a:pPr algn="l" defTabSz="914400">
                <a:defRPr sz="1800">
                  <a:solidFill>
                    <a:srgbClr val="000000"/>
                  </a:solidFill>
                  <a:latin typeface="Calibri"/>
                  <a:ea typeface="Calibri"/>
                  <a:cs typeface="Calibri"/>
                  <a:sym typeface="Calibri"/>
                </a:defRPr>
              </a:pPr>
            </a:p>
          </p:txBody>
        </p:sp>
      </p:grpSp>
      <p:sp>
        <p:nvSpPr>
          <p:cNvPr id="470" name="Google Shape;187;p20"/>
          <p:cNvSpPr txBox="1"/>
          <p:nvPr>
            <p:ph type="title"/>
          </p:nvPr>
        </p:nvSpPr>
        <p:spPr>
          <a:xfrm>
            <a:off x="550481" y="639303"/>
            <a:ext cx="21791811" cy="1629772"/>
          </a:xfrm>
          <a:prstGeom prst="rect">
            <a:avLst/>
          </a:prstGeom>
        </p:spPr>
        <p:txBody>
          <a:bodyPr/>
          <a:lstStyle>
            <a:lvl1pPr>
              <a:defRPr sz="5600"/>
            </a:lvl1pPr>
          </a:lstStyle>
          <a:p>
            <a:pPr/>
            <a:r>
              <a:t>Future dust instruments (Imap/idex)</a:t>
            </a:r>
          </a:p>
        </p:txBody>
      </p:sp>
      <p:sp>
        <p:nvSpPr>
          <p:cNvPr id="471" name="Rectangle"/>
          <p:cNvSpPr/>
          <p:nvPr/>
        </p:nvSpPr>
        <p:spPr>
          <a:xfrm>
            <a:off x="22808162" y="2394492"/>
            <a:ext cx="1588715" cy="6174089"/>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72" name="Rectangle"/>
          <p:cNvSpPr/>
          <p:nvPr/>
        </p:nvSpPr>
        <p:spPr>
          <a:xfrm>
            <a:off x="21771711" y="-225546"/>
            <a:ext cx="1588714" cy="603573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73" name="News video: https://youtu.be/RYf99iiwdPg."/>
          <p:cNvSpPr txBox="1"/>
          <p:nvPr/>
        </p:nvSpPr>
        <p:spPr>
          <a:xfrm>
            <a:off x="250094" y="12249900"/>
            <a:ext cx="23652821" cy="6057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400">
              <a:lnSpc>
                <a:spcPct val="115000"/>
              </a:lnSpc>
              <a:defRPr sz="3000">
                <a:solidFill>
                  <a:srgbClr val="535353"/>
                </a:solidFill>
                <a:latin typeface="Graphik"/>
                <a:ea typeface="Graphik"/>
                <a:cs typeface="Graphik"/>
                <a:sym typeface="Graphik"/>
              </a:defRPr>
            </a:pPr>
            <a:r>
              <a:rPr b="1" u="sng">
                <a:solidFill>
                  <a:srgbClr val="D3AB5D"/>
                </a:solidFill>
              </a:rPr>
              <a:t>News video:</a:t>
            </a:r>
            <a:r>
              <a:rPr b="1">
                <a:solidFill>
                  <a:srgbClr val="D3AB5D"/>
                </a:solidFill>
              </a:rPr>
              <a:t> </a:t>
            </a:r>
            <a:r>
              <a:rPr u="sng">
                <a:hlinkClick r:id="rId4" invalidUrl="" action="" tgtFrame="" tooltip="" history="1" highlightClick="0" endSnd="0"/>
              </a:rPr>
              <a:t>https://youtu.be/RYf99iiwdPg</a:t>
            </a:r>
            <a:r>
              <a:t>.</a:t>
            </a:r>
          </a:p>
        </p:txBody>
      </p:sp>
      <p:pic>
        <p:nvPicPr>
          <p:cNvPr id="474" name="Image" descr="Image"/>
          <p:cNvPicPr>
            <a:picLocks noChangeAspect="1"/>
          </p:cNvPicPr>
          <p:nvPr/>
        </p:nvPicPr>
        <p:blipFill>
          <a:blip r:embed="rId5">
            <a:extLst/>
          </a:blip>
          <a:stretch>
            <a:fillRect/>
          </a:stretch>
        </p:blipFill>
        <p:spPr>
          <a:xfrm>
            <a:off x="17136843" y="1759443"/>
            <a:ext cx="6858001" cy="9144001"/>
          </a:xfrm>
          <a:prstGeom prst="rect">
            <a:avLst/>
          </a:prstGeom>
          <a:ln w="12700">
            <a:miter lim="400000"/>
          </a:ln>
        </p:spPr>
      </p:pic>
      <p:sp>
        <p:nvSpPr>
          <p:cNvPr id="475" name="Double Arrow"/>
          <p:cNvSpPr/>
          <p:nvPr/>
        </p:nvSpPr>
        <p:spPr>
          <a:xfrm>
            <a:off x="17823296" y="656545"/>
            <a:ext cx="5485098" cy="679859"/>
          </a:xfrm>
          <a:prstGeom prst="leftRightArrow">
            <a:avLst>
              <a:gd name="adj1" fmla="val 32000"/>
              <a:gd name="adj2" fmla="val 82194"/>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76" name="60 cm"/>
          <p:cNvSpPr txBox="1"/>
          <p:nvPr/>
        </p:nvSpPr>
        <p:spPr>
          <a:xfrm>
            <a:off x="20085021" y="1223506"/>
            <a:ext cx="96164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60 cm</a:t>
            </a:r>
          </a:p>
        </p:txBody>
      </p:sp>
      <p:sp>
        <p:nvSpPr>
          <p:cNvPr id="4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07" name="Google Shape;187;p20"/>
          <p:cNvSpPr txBox="1"/>
          <p:nvPr>
            <p:ph type="title"/>
          </p:nvPr>
        </p:nvSpPr>
        <p:spPr>
          <a:xfrm>
            <a:off x="1148366" y="702012"/>
            <a:ext cx="21791810" cy="1629772"/>
          </a:xfrm>
          <a:prstGeom prst="rect">
            <a:avLst/>
          </a:prstGeom>
        </p:spPr>
        <p:txBody>
          <a:bodyPr/>
          <a:lstStyle>
            <a:lvl1pPr>
              <a:defRPr sz="5600"/>
            </a:lvl1pPr>
          </a:lstStyle>
          <a:p>
            <a:pPr/>
            <a:r>
              <a:t>1. About me</a:t>
            </a:r>
          </a:p>
        </p:txBody>
      </p:sp>
      <p:sp>
        <p:nvSpPr>
          <p:cNvPr id="208" name="I’m a 3rd year Physics PhD student (19th grader) at the University of Colorado Boulder.…"/>
          <p:cNvSpPr txBox="1"/>
          <p:nvPr/>
        </p:nvSpPr>
        <p:spPr>
          <a:xfrm>
            <a:off x="1621020" y="2773387"/>
            <a:ext cx="11988477" cy="1086421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marL="431800" indent="-431800" algn="l" defTabSz="2438400">
              <a:lnSpc>
                <a:spcPct val="115000"/>
              </a:lnSpc>
              <a:buSzPct val="123000"/>
              <a:buChar char="•"/>
              <a:defRPr sz="5000">
                <a:solidFill>
                  <a:srgbClr val="535353"/>
                </a:solidFill>
                <a:latin typeface="Graphik"/>
                <a:ea typeface="Graphik"/>
                <a:cs typeface="Graphik"/>
                <a:sym typeface="Graphik"/>
              </a:defRPr>
            </a:pPr>
            <a:r>
              <a:t>I’m a 3rd year Physics PhD student (19th grader) at the University of Colorado Boulder.</a:t>
            </a:r>
          </a:p>
          <a:p>
            <a:pPr marL="431800" indent="-431800" algn="l" defTabSz="2438400">
              <a:lnSpc>
                <a:spcPct val="115000"/>
              </a:lnSpc>
              <a:buSzPct val="123000"/>
              <a:buChar char="•"/>
              <a:defRPr sz="5000">
                <a:solidFill>
                  <a:srgbClr val="535353"/>
                </a:solidFill>
                <a:latin typeface="Graphik"/>
                <a:ea typeface="Graphik"/>
                <a:cs typeface="Graphik"/>
                <a:sym typeface="Graphik"/>
              </a:defRPr>
            </a:pPr>
            <a:r>
              <a:t>I majored in Physics and Math.</a:t>
            </a:r>
          </a:p>
          <a:p>
            <a:pPr marL="431800" indent="-431800" algn="l" defTabSz="2438400">
              <a:lnSpc>
                <a:spcPct val="115000"/>
              </a:lnSpc>
              <a:buSzPct val="123000"/>
              <a:buChar char="•"/>
              <a:defRPr sz="5000">
                <a:solidFill>
                  <a:srgbClr val="535353"/>
                </a:solidFill>
                <a:latin typeface="Graphik"/>
                <a:ea typeface="Graphik"/>
                <a:cs typeface="Graphik"/>
                <a:sym typeface="Graphik"/>
              </a:defRPr>
            </a:pPr>
            <a:r>
              <a:t>I was born in Boulder and have lived in Colorado my entire life.</a:t>
            </a:r>
          </a:p>
          <a:p>
            <a:pPr marL="431800" indent="-431800" algn="l" defTabSz="2438400">
              <a:lnSpc>
                <a:spcPct val="115000"/>
              </a:lnSpc>
              <a:buSzPct val="123000"/>
              <a:buChar char="•"/>
              <a:defRPr sz="5000">
                <a:solidFill>
                  <a:srgbClr val="535353"/>
                </a:solidFill>
                <a:latin typeface="Graphik"/>
                <a:ea typeface="Graphik"/>
                <a:cs typeface="Graphik"/>
                <a:sym typeface="Graphik"/>
              </a:defRPr>
            </a:pPr>
            <a:r>
              <a:t>This is my first time visiting Texas!</a:t>
            </a:r>
          </a:p>
          <a:p>
            <a:pPr marL="431800" indent="-431800" algn="l" defTabSz="2438400">
              <a:lnSpc>
                <a:spcPct val="115000"/>
              </a:lnSpc>
              <a:buSzPct val="123000"/>
              <a:buChar char="•"/>
              <a:defRPr sz="5000">
                <a:solidFill>
                  <a:srgbClr val="535353"/>
                </a:solidFill>
                <a:latin typeface="Graphik"/>
                <a:ea typeface="Graphik"/>
                <a:cs typeface="Graphik"/>
                <a:sym typeface="Graphik"/>
              </a:defRPr>
            </a:pPr>
            <a:r>
              <a:t>I have been working at CUs dust lab since March 2020 as an undergraduate then graduate student.</a:t>
            </a:r>
          </a:p>
        </p:txBody>
      </p:sp>
      <p:sp>
        <p:nvSpPr>
          <p:cNvPr id="209" name="Line"/>
          <p:cNvSpPr/>
          <p:nvPr/>
        </p:nvSpPr>
        <p:spPr>
          <a:xfrm flipV="1">
            <a:off x="23204007"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10" name="Slide Number"/>
          <p:cNvSpPr txBox="1"/>
          <p:nvPr>
            <p:ph type="sldNum" sz="quarter" idx="2"/>
          </p:nvPr>
        </p:nvSpPr>
        <p:spPr>
          <a:xfrm>
            <a:off x="23372480" y="12519395"/>
            <a:ext cx="6839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211" name="pasted-movie.heic" descr="pasted-movie.heic"/>
          <p:cNvPicPr>
            <a:picLocks noChangeAspect="1"/>
          </p:cNvPicPr>
          <p:nvPr/>
        </p:nvPicPr>
        <p:blipFill>
          <a:blip r:embed="rId2">
            <a:extLst/>
          </a:blip>
          <a:stretch>
            <a:fillRect/>
          </a:stretch>
        </p:blipFill>
        <p:spPr>
          <a:xfrm>
            <a:off x="15152172" y="971550"/>
            <a:ext cx="7137401" cy="1177290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79"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480" name="Google Shape;187;p20"/>
          <p:cNvSpPr txBox="1"/>
          <p:nvPr>
            <p:ph type="title"/>
          </p:nvPr>
        </p:nvSpPr>
        <p:spPr>
          <a:xfrm>
            <a:off x="1182406" y="702012"/>
            <a:ext cx="21791810" cy="1629772"/>
          </a:xfrm>
          <a:prstGeom prst="rect">
            <a:avLst/>
          </a:prstGeom>
        </p:spPr>
        <p:txBody>
          <a:bodyPr/>
          <a:lstStyle>
            <a:lvl1pPr>
              <a:defRPr sz="5600"/>
            </a:lvl1pPr>
          </a:lstStyle>
          <a:p>
            <a:pPr/>
            <a:r>
              <a:t>2. Implications for biology</a:t>
            </a:r>
          </a:p>
        </p:txBody>
      </p:sp>
      <p:sp>
        <p:nvSpPr>
          <p:cNvPr id="481" name="Focused on two photochemical processes. Surface radiance is used to calculate the “biologically effective dose rate (BED)”.  Relevant for the RNA world hypothesis, where life on Earth began with a simple RNA molecule that could copy itself without help f"/>
          <p:cNvSpPr txBox="1"/>
          <p:nvPr/>
        </p:nvSpPr>
        <p:spPr>
          <a:xfrm>
            <a:off x="1744046" y="2696779"/>
            <a:ext cx="17118770" cy="104279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2438400">
              <a:lnSpc>
                <a:spcPct val="115000"/>
              </a:lnSpc>
              <a:defRPr sz="3400">
                <a:solidFill>
                  <a:srgbClr val="535353"/>
                </a:solidFill>
                <a:latin typeface="Graphik"/>
                <a:ea typeface="Graphik"/>
                <a:cs typeface="Graphik"/>
                <a:sym typeface="Graphik"/>
              </a:defRPr>
            </a:pPr>
            <a:r>
              <a:t>Focused on two photochemical processes. Surface radiance is used to calculate the </a:t>
            </a:r>
            <a:r>
              <a:rPr b="1"/>
              <a:t>“biologically effective dose rate (BED)”.  </a:t>
            </a:r>
            <a:r>
              <a:t>Relevant for the </a:t>
            </a:r>
            <a:r>
              <a:rPr b="1">
                <a:solidFill>
                  <a:srgbClr val="D3AC5D"/>
                </a:solidFill>
              </a:rPr>
              <a:t>RNA world hypothesis</a:t>
            </a:r>
            <a:r>
              <a:t>, where life on Earth began with a simple RNA molecule that could copy itself without help from other molecules.</a:t>
            </a:r>
          </a:p>
          <a:p>
            <a:pPr algn="l" defTabSz="2438400">
              <a:lnSpc>
                <a:spcPct val="115000"/>
              </a:lnSpc>
              <a:defRPr sz="3400">
                <a:solidFill>
                  <a:srgbClr val="535353"/>
                </a:solidFill>
                <a:latin typeface="Graphik"/>
                <a:ea typeface="Graphik"/>
                <a:cs typeface="Graphik"/>
                <a:sym typeface="Graphik"/>
              </a:defRPr>
            </a:pPr>
          </a:p>
          <a:p>
            <a:pPr algn="l" defTabSz="2438400">
              <a:lnSpc>
                <a:spcPct val="115000"/>
              </a:lnSpc>
              <a:defRPr b="1" sz="3400" u="sng">
                <a:solidFill>
                  <a:srgbClr val="535353"/>
                </a:solidFill>
                <a:latin typeface="Graphik"/>
                <a:ea typeface="Graphik"/>
                <a:cs typeface="Graphik"/>
                <a:sym typeface="Graphik"/>
              </a:defRPr>
            </a:pPr>
            <a:r>
              <a:t>Uridine Monophosphate (UMP) photolysis:</a:t>
            </a:r>
          </a:p>
          <a:p>
            <a:pPr marL="629708" indent="-629708" algn="l" defTabSz="2438400">
              <a:lnSpc>
                <a:spcPct val="115000"/>
              </a:lnSpc>
              <a:buSzPct val="100000"/>
              <a:buAutoNum type="arabicPeriod" startAt="1"/>
              <a:defRPr sz="3400">
                <a:solidFill>
                  <a:srgbClr val="000000"/>
                </a:solidFill>
                <a:latin typeface="Graphik"/>
                <a:ea typeface="Graphik"/>
                <a:cs typeface="Graphik"/>
                <a:sym typeface="Graphik"/>
              </a:defRPr>
            </a:pPr>
            <a:r>
              <a:rPr b="1"/>
              <a:t>N-Glycosidic Bond Cleavage</a:t>
            </a:r>
            <a:endParaRPr b="1"/>
          </a:p>
          <a:p>
            <a:pPr marL="629708" indent="-629708" algn="l" defTabSz="2438400">
              <a:lnSpc>
                <a:spcPct val="115000"/>
              </a:lnSpc>
              <a:buSzPct val="100000"/>
              <a:buAutoNum type="arabicPeriod" startAt="1"/>
              <a:defRPr sz="3400">
                <a:solidFill>
                  <a:srgbClr val="000000"/>
                </a:solidFill>
                <a:latin typeface="Graphik"/>
                <a:ea typeface="Graphik"/>
                <a:cs typeface="Graphik"/>
                <a:sym typeface="Graphik"/>
              </a:defRPr>
            </a:pPr>
            <a:r>
              <a:rPr b="1"/>
              <a:t>“Measures a stressor for abiogenesis”.</a:t>
            </a:r>
            <a:endParaRPr b="1"/>
          </a:p>
          <a:p>
            <a:pPr marL="629708" indent="-629708" algn="l" defTabSz="2438400">
              <a:lnSpc>
                <a:spcPct val="115000"/>
              </a:lnSpc>
              <a:buSzPct val="100000"/>
              <a:buAutoNum type="arabicPeriod" startAt="1"/>
              <a:defRPr sz="3400">
                <a:solidFill>
                  <a:srgbClr val="000000"/>
                </a:solidFill>
                <a:latin typeface="Graphik"/>
                <a:ea typeface="Graphik"/>
                <a:cs typeface="Graphik"/>
                <a:sym typeface="Graphik"/>
              </a:defRPr>
            </a:pPr>
            <a:r>
              <a:rPr b="1"/>
              <a:t>UMP is an RNA monomer. “When irradiated by UV, UMP cleaves the glycosidic bond that joins the nucleobase to the sugar” (bad for biology).</a:t>
            </a:r>
            <a:endParaRPr b="1"/>
          </a:p>
          <a:p>
            <a:pPr algn="l" defTabSz="2438400">
              <a:lnSpc>
                <a:spcPct val="115000"/>
              </a:lnSpc>
              <a:defRPr sz="3400">
                <a:solidFill>
                  <a:srgbClr val="000000"/>
                </a:solidFill>
                <a:latin typeface="Graphik"/>
                <a:ea typeface="Graphik"/>
                <a:cs typeface="Graphik"/>
                <a:sym typeface="Graphik"/>
              </a:defRPr>
            </a:pPr>
            <a:endParaRPr b="1"/>
          </a:p>
          <a:p>
            <a:pPr algn="l" defTabSz="2438400">
              <a:lnSpc>
                <a:spcPct val="115000"/>
              </a:lnSpc>
              <a:defRPr b="1" sz="3400" u="sng">
                <a:solidFill>
                  <a:srgbClr val="535353"/>
                </a:solidFill>
                <a:latin typeface="Graphik"/>
                <a:ea typeface="Graphik"/>
                <a:cs typeface="Graphik"/>
                <a:sym typeface="Graphik"/>
              </a:defRPr>
            </a:pPr>
            <a:r>
              <a:t>CuCN3 Cyanocuprate photoionization</a:t>
            </a:r>
            <a:r>
              <a:t>:</a:t>
            </a:r>
          </a:p>
          <a:p>
            <a:pPr marL="629708" indent="-629708" algn="l" defTabSz="2438400">
              <a:lnSpc>
                <a:spcPct val="115000"/>
              </a:lnSpc>
              <a:buSzPct val="100000"/>
              <a:buAutoNum type="arabicPeriod" startAt="1"/>
              <a:defRPr sz="3400">
                <a:solidFill>
                  <a:srgbClr val="000000"/>
                </a:solidFill>
                <a:latin typeface="Graphik"/>
                <a:ea typeface="Graphik"/>
                <a:cs typeface="Graphik"/>
                <a:sym typeface="Graphik"/>
              </a:defRPr>
            </a:pPr>
            <a:r>
              <a:rPr b="1"/>
              <a:t>Photoionization</a:t>
            </a:r>
            <a:endParaRPr b="1"/>
          </a:p>
          <a:p>
            <a:pPr marL="629708" indent="-629708" algn="l" defTabSz="2438400">
              <a:lnSpc>
                <a:spcPct val="115000"/>
              </a:lnSpc>
              <a:buSzPct val="100000"/>
              <a:buAutoNum type="arabicPeriod" startAt="1"/>
              <a:defRPr sz="3400">
                <a:solidFill>
                  <a:srgbClr val="000000"/>
                </a:solidFill>
                <a:latin typeface="Graphik"/>
                <a:ea typeface="Graphik"/>
                <a:cs typeface="Graphik"/>
                <a:sym typeface="Graphik"/>
              </a:defRPr>
            </a:pPr>
            <a:r>
              <a:rPr b="1"/>
              <a:t>“Measures a eustressor for abiogenesis”.</a:t>
            </a:r>
            <a:endParaRPr b="1"/>
          </a:p>
          <a:p>
            <a:pPr marL="629708" indent="-629708" algn="l" defTabSz="2438400">
              <a:lnSpc>
                <a:spcPct val="115000"/>
              </a:lnSpc>
              <a:buSzPct val="100000"/>
              <a:buAutoNum type="arabicPeriod" startAt="1"/>
              <a:defRPr sz="3400">
                <a:solidFill>
                  <a:srgbClr val="000000"/>
                </a:solidFill>
                <a:latin typeface="Graphik"/>
                <a:ea typeface="Graphik"/>
                <a:cs typeface="Graphik"/>
                <a:sym typeface="Graphik"/>
              </a:defRPr>
            </a:pPr>
            <a:r>
              <a:rPr b="1"/>
              <a:t>Produces aquated electrons relevant for glycoaldehyde and glyceraldehyde production. This can then produce nucleotides and amino acids</a:t>
            </a:r>
          </a:p>
        </p:txBody>
      </p:sp>
      <p:sp>
        <p:nvSpPr>
          <p:cNvPr id="482" name="Line"/>
          <p:cNvSpPr/>
          <p:nvPr/>
        </p:nvSpPr>
        <p:spPr>
          <a:xfrm flipV="1">
            <a:off x="19213576" y="2762659"/>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483" name="Slide Number"/>
          <p:cNvSpPr txBox="1"/>
          <p:nvPr>
            <p:ph type="sldNum" sz="quarter" idx="2"/>
          </p:nvPr>
        </p:nvSpPr>
        <p:spPr>
          <a:xfrm>
            <a:off x="23335880" y="12519395"/>
            <a:ext cx="7205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85"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486" name="Google Shape;187;p20"/>
          <p:cNvSpPr txBox="1"/>
          <p:nvPr>
            <p:ph type="title"/>
          </p:nvPr>
        </p:nvSpPr>
        <p:spPr>
          <a:xfrm>
            <a:off x="1148366" y="702012"/>
            <a:ext cx="21791810" cy="1629772"/>
          </a:xfrm>
          <a:prstGeom prst="rect">
            <a:avLst/>
          </a:prstGeom>
        </p:spPr>
        <p:txBody>
          <a:bodyPr/>
          <a:lstStyle>
            <a:lvl1pPr>
              <a:defRPr sz="5600"/>
            </a:lvl1pPr>
          </a:lstStyle>
          <a:p>
            <a:pPr/>
            <a:r>
              <a:t>3. Model validation</a:t>
            </a:r>
          </a:p>
        </p:txBody>
      </p:sp>
      <p:sp>
        <p:nvSpPr>
          <p:cNvPr id="487" name="In order to validate their two-stream radiative transfer model, Ranjan and Sasselov compared their calculations to published works. The flux as a function of wavelength is compared to the Rugheimer, 2015 model of the 3.9 Ga Earth (upper right).…"/>
          <p:cNvSpPr txBox="1"/>
          <p:nvPr/>
        </p:nvSpPr>
        <p:spPr>
          <a:xfrm>
            <a:off x="1700447" y="3059872"/>
            <a:ext cx="8517234" cy="1106988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2438400">
              <a:lnSpc>
                <a:spcPct val="115000"/>
              </a:lnSpc>
              <a:defRPr sz="3400">
                <a:solidFill>
                  <a:srgbClr val="535353"/>
                </a:solidFill>
                <a:latin typeface="Graphik"/>
                <a:ea typeface="Graphik"/>
                <a:cs typeface="Graphik"/>
                <a:sym typeface="Graphik"/>
              </a:defRPr>
            </a:pPr>
            <a:r>
              <a:t>In order to validate their two-stream radiative transfer model, Ranjan and Sasselov compared their calculations to published works. The flux as a function of wavelength is compared to the Rugheimer, 2015 model of the 3.9 Ga Earth (upper right).</a:t>
            </a:r>
          </a:p>
          <a:p>
            <a:pPr algn="l" defTabSz="2438400">
              <a:lnSpc>
                <a:spcPct val="115000"/>
              </a:lnSpc>
              <a:defRPr sz="3400">
                <a:solidFill>
                  <a:srgbClr val="535353"/>
                </a:solidFill>
                <a:latin typeface="Graphik"/>
                <a:ea typeface="Graphik"/>
                <a:cs typeface="Graphik"/>
                <a:sym typeface="Graphik"/>
              </a:defRPr>
            </a:pPr>
          </a:p>
          <a:p>
            <a:pPr algn="l" defTabSz="2438400">
              <a:lnSpc>
                <a:spcPct val="115000"/>
              </a:lnSpc>
              <a:defRPr sz="3400">
                <a:solidFill>
                  <a:srgbClr val="535353"/>
                </a:solidFill>
                <a:latin typeface="Graphik"/>
                <a:ea typeface="Graphik"/>
                <a:cs typeface="Graphik"/>
                <a:sym typeface="Graphik"/>
              </a:defRPr>
            </a:pPr>
            <a:r>
              <a:t>The difference between the Rugheimer 2015 and this model’s flux was calculated using both their cross sections and the other (lower right). In both cases, the model well reproduces the results of Rugheimer, 2015. </a:t>
            </a:r>
          </a:p>
          <a:p>
            <a:pPr algn="l" defTabSz="2438400">
              <a:lnSpc>
                <a:spcPct val="115000"/>
              </a:lnSpc>
              <a:defRPr sz="3400">
                <a:solidFill>
                  <a:srgbClr val="535353"/>
                </a:solidFill>
                <a:latin typeface="Graphik"/>
                <a:ea typeface="Graphik"/>
                <a:cs typeface="Graphik"/>
                <a:sym typeface="Graphik"/>
              </a:defRPr>
            </a:pPr>
          </a:p>
          <a:p>
            <a:pPr algn="l" defTabSz="2438400">
              <a:lnSpc>
                <a:spcPct val="115000"/>
              </a:lnSpc>
              <a:defRPr sz="3400">
                <a:solidFill>
                  <a:srgbClr val="535353"/>
                </a:solidFill>
                <a:latin typeface="Graphik"/>
                <a:ea typeface="Graphik"/>
                <a:cs typeface="Graphik"/>
                <a:sym typeface="Graphik"/>
              </a:defRPr>
            </a:pPr>
          </a:p>
        </p:txBody>
      </p:sp>
      <p:sp>
        <p:nvSpPr>
          <p:cNvPr id="488" name="Line"/>
          <p:cNvSpPr/>
          <p:nvPr/>
        </p:nvSpPr>
        <p:spPr>
          <a:xfrm flipV="1">
            <a:off x="19213576" y="2762659"/>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489" name="Slide Number"/>
          <p:cNvSpPr txBox="1"/>
          <p:nvPr>
            <p:ph type="sldNum" sz="quarter" idx="2"/>
          </p:nvPr>
        </p:nvSpPr>
        <p:spPr>
          <a:xfrm>
            <a:off x="23335880" y="12519395"/>
            <a:ext cx="7205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490" name="Screenshot 2024-02-26 at 1.50.40 PM.png" descr="Screenshot 2024-02-26 at 1.50.40 PM.png"/>
          <p:cNvPicPr>
            <a:picLocks noChangeAspect="1"/>
          </p:cNvPicPr>
          <p:nvPr/>
        </p:nvPicPr>
        <p:blipFill>
          <a:blip r:embed="rId2">
            <a:extLst/>
          </a:blip>
          <a:stretch>
            <a:fillRect/>
          </a:stretch>
        </p:blipFill>
        <p:spPr>
          <a:xfrm>
            <a:off x="10682034" y="716633"/>
            <a:ext cx="8367846" cy="1228273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92"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493" name="Google Shape;187;p20"/>
          <p:cNvSpPr txBox="1"/>
          <p:nvPr>
            <p:ph type="title"/>
          </p:nvPr>
        </p:nvSpPr>
        <p:spPr>
          <a:xfrm>
            <a:off x="1148366" y="702012"/>
            <a:ext cx="21791810" cy="1629772"/>
          </a:xfrm>
          <a:prstGeom prst="rect">
            <a:avLst/>
          </a:prstGeom>
        </p:spPr>
        <p:txBody>
          <a:bodyPr/>
          <a:lstStyle>
            <a:lvl1pPr>
              <a:defRPr sz="5600"/>
            </a:lvl1pPr>
          </a:lstStyle>
          <a:p>
            <a:pPr/>
            <a:r>
              <a:t>4. Effects of Albedo and Zenith Angle on Surface UV Fluence</a:t>
            </a:r>
          </a:p>
        </p:txBody>
      </p:sp>
      <p:sp>
        <p:nvSpPr>
          <p:cNvPr id="494" name="Assuming an atmosphere corresponding to the model of Rugheimer et al. (2015) and a range of solar zenith angles and surface albedos, variations in spectral surface radiance can be as high as a factor of 20.6 for wavelengths greater than 204 nm at a 1 nm "/>
          <p:cNvSpPr txBox="1"/>
          <p:nvPr/>
        </p:nvSpPr>
        <p:spPr>
          <a:xfrm>
            <a:off x="1848118" y="3314503"/>
            <a:ext cx="7059498" cy="104279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2438400">
              <a:lnSpc>
                <a:spcPct val="115000"/>
              </a:lnSpc>
              <a:defRPr sz="3400">
                <a:solidFill>
                  <a:srgbClr val="535353"/>
                </a:solidFill>
                <a:latin typeface="Graphik"/>
                <a:ea typeface="Graphik"/>
                <a:cs typeface="Graphik"/>
                <a:sym typeface="Graphik"/>
              </a:defRPr>
            </a:pPr>
            <a:r>
              <a:t>Assuming an atmosphere corresponding to the model of Rugheimer et al. (2015) and a range of solar zenith angles and surface albedos, </a:t>
            </a:r>
            <a:r>
              <a:rPr b="1"/>
              <a:t>variations in spectral surface radiance can be as high as a factor of 20.6 for wavelengths greater than 204 nm at a 1 nm resolution.</a:t>
            </a:r>
            <a:r>
              <a:t> This applies to Earth's surface radiance at 3.9 Ga, indicating that albedo and zenith angle must be considered for these calculations.</a:t>
            </a:r>
          </a:p>
          <a:p>
            <a:pPr algn="l" defTabSz="2438400">
              <a:lnSpc>
                <a:spcPct val="115000"/>
              </a:lnSpc>
              <a:defRPr sz="3400">
                <a:solidFill>
                  <a:srgbClr val="535353"/>
                </a:solidFill>
                <a:latin typeface="Graphik"/>
                <a:ea typeface="Graphik"/>
                <a:cs typeface="Graphik"/>
                <a:sym typeface="Graphik"/>
              </a:defRPr>
            </a:pPr>
          </a:p>
        </p:txBody>
      </p:sp>
      <p:sp>
        <p:nvSpPr>
          <p:cNvPr id="495" name="Line"/>
          <p:cNvSpPr/>
          <p:nvPr/>
        </p:nvSpPr>
        <p:spPr>
          <a:xfrm flipV="1">
            <a:off x="19213576" y="2762659"/>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496" name="Slide Number"/>
          <p:cNvSpPr txBox="1"/>
          <p:nvPr>
            <p:ph type="sldNum" sz="quarter" idx="2"/>
          </p:nvPr>
        </p:nvSpPr>
        <p:spPr>
          <a:xfrm>
            <a:off x="23335880" y="12519395"/>
            <a:ext cx="7205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497" name="Screenshot 2024-02-26 at 1.55.22 PM.png" descr="Screenshot 2024-02-26 at 1.55.22 PM.png"/>
          <p:cNvPicPr>
            <a:picLocks noChangeAspect="1"/>
          </p:cNvPicPr>
          <p:nvPr/>
        </p:nvPicPr>
        <p:blipFill>
          <a:blip r:embed="rId2">
            <a:extLst/>
          </a:blip>
          <a:stretch>
            <a:fillRect/>
          </a:stretch>
        </p:blipFill>
        <p:spPr>
          <a:xfrm>
            <a:off x="10194309" y="2138995"/>
            <a:ext cx="7719873" cy="11149012"/>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99"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00" name="Google Shape;187;p20"/>
          <p:cNvSpPr txBox="1"/>
          <p:nvPr>
            <p:ph type="title"/>
          </p:nvPr>
        </p:nvSpPr>
        <p:spPr>
          <a:xfrm>
            <a:off x="1148366" y="702012"/>
            <a:ext cx="21791810" cy="1629772"/>
          </a:xfrm>
          <a:prstGeom prst="rect">
            <a:avLst/>
          </a:prstGeom>
        </p:spPr>
        <p:txBody>
          <a:bodyPr/>
          <a:lstStyle>
            <a:lvl1pPr>
              <a:defRPr sz="5600"/>
            </a:lvl1pPr>
          </a:lstStyle>
          <a:p>
            <a:pPr/>
            <a:r>
              <a:t>5. Dependence on Atmospheric Composition (CO2)</a:t>
            </a:r>
          </a:p>
        </p:txBody>
      </p:sp>
      <p:sp>
        <p:nvSpPr>
          <p:cNvPr id="501" name="CO2:  Strong shielder at sufficient densities. for NCO 2 ‡ 2.09 · 1023 cm-2, photons shortward of 193 nm are effectively completely blocked from the surface"/>
          <p:cNvSpPr txBox="1"/>
          <p:nvPr/>
        </p:nvSpPr>
        <p:spPr>
          <a:xfrm>
            <a:off x="2313331" y="2412319"/>
            <a:ext cx="5457143" cy="721804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2438400">
              <a:lnSpc>
                <a:spcPct val="115000"/>
              </a:lnSpc>
              <a:defRPr sz="3400">
                <a:solidFill>
                  <a:srgbClr val="535353"/>
                </a:solidFill>
                <a:latin typeface="Graphik"/>
                <a:ea typeface="Graphik"/>
                <a:cs typeface="Graphik"/>
                <a:sym typeface="Graphik"/>
              </a:defRPr>
            </a:pPr>
          </a:p>
          <a:p>
            <a:pPr marL="629708" indent="-629708" algn="l" defTabSz="2438400">
              <a:lnSpc>
                <a:spcPct val="115000"/>
              </a:lnSpc>
              <a:buSzPct val="100000"/>
              <a:buAutoNum type="arabicPeriod" startAt="1"/>
              <a:defRPr b="1" sz="3400" u="sng">
                <a:solidFill>
                  <a:srgbClr val="535353"/>
                </a:solidFill>
                <a:latin typeface="Graphik"/>
                <a:ea typeface="Graphik"/>
                <a:cs typeface="Graphik"/>
                <a:sym typeface="Graphik"/>
              </a:defRPr>
            </a:pPr>
            <a:r>
              <a:t>CO2:</a:t>
            </a:r>
            <a:r>
              <a:rPr u="none"/>
              <a:t>  Strong shielder at sufficient densities. for NCO 2 ‡ 2.09 · 1023 cm-2, photons shortward of 193 nm are effectively completely blocked from the surface</a:t>
            </a:r>
          </a:p>
        </p:txBody>
      </p:sp>
      <p:sp>
        <p:nvSpPr>
          <p:cNvPr id="502" name="Line"/>
          <p:cNvSpPr/>
          <p:nvPr/>
        </p:nvSpPr>
        <p:spPr>
          <a:xfrm flipV="1">
            <a:off x="19213576" y="2762659"/>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03" name="Slide Number"/>
          <p:cNvSpPr txBox="1"/>
          <p:nvPr>
            <p:ph type="sldNum" sz="quarter" idx="2"/>
          </p:nvPr>
        </p:nvSpPr>
        <p:spPr>
          <a:xfrm>
            <a:off x="23335880" y="12519395"/>
            <a:ext cx="7205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504" name="Screenshot 2024-02-26 at 2.02.43 PM.png" descr="Screenshot 2024-02-26 at 2.02.43 PM.png"/>
          <p:cNvPicPr>
            <a:picLocks noChangeAspect="1"/>
          </p:cNvPicPr>
          <p:nvPr/>
        </p:nvPicPr>
        <p:blipFill>
          <a:blip r:embed="rId2">
            <a:extLst/>
          </a:blip>
          <a:stretch>
            <a:fillRect/>
          </a:stretch>
        </p:blipFill>
        <p:spPr>
          <a:xfrm>
            <a:off x="8133308" y="2850428"/>
            <a:ext cx="10912062" cy="1009187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06"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07" name="Google Shape;187;p20"/>
          <p:cNvSpPr txBox="1"/>
          <p:nvPr>
            <p:ph type="title"/>
          </p:nvPr>
        </p:nvSpPr>
        <p:spPr>
          <a:xfrm>
            <a:off x="1148366" y="702012"/>
            <a:ext cx="21791810" cy="1629772"/>
          </a:xfrm>
          <a:prstGeom prst="rect">
            <a:avLst/>
          </a:prstGeom>
        </p:spPr>
        <p:txBody>
          <a:bodyPr/>
          <a:lstStyle>
            <a:lvl1pPr>
              <a:defRPr sz="5600"/>
            </a:lvl1pPr>
          </a:lstStyle>
          <a:p>
            <a:pPr/>
            <a:r>
              <a:t>5. Dependence on Atmospheric Composition (CH4)</a:t>
            </a:r>
          </a:p>
        </p:txBody>
      </p:sp>
      <p:sp>
        <p:nvSpPr>
          <p:cNvPr id="508" name="CH4: Ineffective shielder.…"/>
          <p:cNvSpPr txBox="1"/>
          <p:nvPr/>
        </p:nvSpPr>
        <p:spPr>
          <a:xfrm>
            <a:off x="1711958" y="4959770"/>
            <a:ext cx="6232321" cy="400818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marL="629708" indent="-629708" algn="l" defTabSz="2438400">
              <a:lnSpc>
                <a:spcPct val="115000"/>
              </a:lnSpc>
              <a:buSzPct val="100000"/>
              <a:buAutoNum type="arabicPeriod" startAt="1"/>
              <a:defRPr b="1" sz="3400">
                <a:solidFill>
                  <a:srgbClr val="535353"/>
                </a:solidFill>
                <a:latin typeface="Graphik"/>
                <a:ea typeface="Graphik"/>
                <a:cs typeface="Graphik"/>
                <a:sym typeface="Graphik"/>
              </a:defRPr>
            </a:pPr>
            <a:r>
              <a:t>CH4: Ineffective shielder.</a:t>
            </a:r>
          </a:p>
          <a:p>
            <a:pPr algn="l" defTabSz="2438400">
              <a:lnSpc>
                <a:spcPct val="115000"/>
              </a:lnSpc>
              <a:defRPr b="1" sz="3400">
                <a:solidFill>
                  <a:srgbClr val="535353"/>
                </a:solidFill>
                <a:latin typeface="Graphik"/>
                <a:ea typeface="Graphik"/>
                <a:cs typeface="Graphik"/>
                <a:sym typeface="Graphik"/>
              </a:defRPr>
            </a:pPr>
            <a:r>
              <a:t>A CH4 level of NCH4  = 3.45 e 22 cm-2 is needed to extinct the fluence short-</a:t>
            </a:r>
          </a:p>
          <a:p>
            <a:pPr algn="l" defTabSz="2438400">
              <a:lnSpc>
                <a:spcPct val="115000"/>
              </a:lnSpc>
              <a:defRPr b="1" sz="3400">
                <a:solidFill>
                  <a:srgbClr val="535353"/>
                </a:solidFill>
                <a:latin typeface="Graphik"/>
                <a:ea typeface="Graphik"/>
                <a:cs typeface="Graphik"/>
                <a:sym typeface="Graphik"/>
              </a:defRPr>
            </a:pPr>
            <a:r>
              <a:t>ward of 165 nm. </a:t>
            </a:r>
          </a:p>
        </p:txBody>
      </p:sp>
      <p:sp>
        <p:nvSpPr>
          <p:cNvPr id="509" name="Line"/>
          <p:cNvSpPr/>
          <p:nvPr/>
        </p:nvSpPr>
        <p:spPr>
          <a:xfrm flipV="1">
            <a:off x="19213576" y="2762659"/>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10" name="Slide Number"/>
          <p:cNvSpPr txBox="1"/>
          <p:nvPr>
            <p:ph type="sldNum" sz="quarter" idx="2"/>
          </p:nvPr>
        </p:nvSpPr>
        <p:spPr>
          <a:xfrm>
            <a:off x="23335880" y="12519395"/>
            <a:ext cx="7205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511" name="Screenshot 2024-02-26 at 2.06.29 PM.png" descr="Screenshot 2024-02-26 at 2.06.29 PM.png"/>
          <p:cNvPicPr>
            <a:picLocks noChangeAspect="1"/>
          </p:cNvPicPr>
          <p:nvPr/>
        </p:nvPicPr>
        <p:blipFill>
          <a:blip r:embed="rId2">
            <a:extLst/>
          </a:blip>
          <a:stretch>
            <a:fillRect/>
          </a:stretch>
        </p:blipFill>
        <p:spPr>
          <a:xfrm>
            <a:off x="9072577" y="2705539"/>
            <a:ext cx="9968297" cy="992641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13"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14" name="Google Shape;187;p20"/>
          <p:cNvSpPr txBox="1"/>
          <p:nvPr>
            <p:ph type="title"/>
          </p:nvPr>
        </p:nvSpPr>
        <p:spPr>
          <a:xfrm>
            <a:off x="1148366" y="702012"/>
            <a:ext cx="21791810" cy="1629772"/>
          </a:xfrm>
          <a:prstGeom prst="rect">
            <a:avLst/>
          </a:prstGeom>
        </p:spPr>
        <p:txBody>
          <a:bodyPr/>
          <a:lstStyle>
            <a:lvl1pPr>
              <a:defRPr sz="5600"/>
            </a:lvl1pPr>
          </a:lstStyle>
          <a:p>
            <a:pPr/>
            <a:r>
              <a:t>5. Dependence on Atmospheric Composition (H2O)</a:t>
            </a:r>
          </a:p>
        </p:txBody>
      </p:sp>
      <p:sp>
        <p:nvSpPr>
          <p:cNvPr id="515" name="H2O: Strong absorber, but likely not enough water vapor on prebiotic Earth.…"/>
          <p:cNvSpPr txBox="1"/>
          <p:nvPr/>
        </p:nvSpPr>
        <p:spPr>
          <a:xfrm>
            <a:off x="2313331" y="2996796"/>
            <a:ext cx="6504775" cy="721804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2438400">
              <a:lnSpc>
                <a:spcPct val="115000"/>
              </a:lnSpc>
              <a:defRPr sz="3400">
                <a:solidFill>
                  <a:srgbClr val="535353"/>
                </a:solidFill>
                <a:latin typeface="Graphik"/>
                <a:ea typeface="Graphik"/>
                <a:cs typeface="Graphik"/>
                <a:sym typeface="Graphik"/>
              </a:defRPr>
            </a:pPr>
          </a:p>
          <a:p>
            <a:pPr algn="l" defTabSz="2438400">
              <a:lnSpc>
                <a:spcPct val="115000"/>
              </a:lnSpc>
              <a:defRPr b="1" sz="3400">
                <a:solidFill>
                  <a:srgbClr val="535353"/>
                </a:solidFill>
                <a:latin typeface="Graphik"/>
                <a:ea typeface="Graphik"/>
                <a:cs typeface="Graphik"/>
                <a:sym typeface="Graphik"/>
              </a:defRPr>
            </a:pPr>
          </a:p>
          <a:p>
            <a:pPr marL="629708" indent="-629708" algn="l" defTabSz="2438400">
              <a:lnSpc>
                <a:spcPct val="115000"/>
              </a:lnSpc>
              <a:buSzPct val="100000"/>
              <a:buAutoNum type="arabicPeriod" startAt="1"/>
              <a:defRPr b="1" sz="3400">
                <a:solidFill>
                  <a:srgbClr val="535353"/>
                </a:solidFill>
                <a:latin typeface="Graphik"/>
                <a:ea typeface="Graphik"/>
                <a:cs typeface="Graphik"/>
                <a:sym typeface="Graphik"/>
              </a:defRPr>
            </a:pPr>
            <a:r>
              <a:t>H2O: Strong absorber, but likely not enough water vapor on prebiotic Earth.</a:t>
            </a:r>
          </a:p>
          <a:p>
            <a:pPr algn="l" defTabSz="2438400">
              <a:lnSpc>
                <a:spcPct val="115000"/>
              </a:lnSpc>
              <a:defRPr b="1" sz="3400">
                <a:solidFill>
                  <a:srgbClr val="535353"/>
                </a:solidFill>
                <a:latin typeface="Graphik"/>
                <a:ea typeface="Graphik"/>
                <a:cs typeface="Graphik"/>
                <a:sym typeface="Graphik"/>
              </a:defRPr>
            </a:pPr>
          </a:p>
          <a:p>
            <a:pPr algn="l" defTabSz="2438400">
              <a:lnSpc>
                <a:spcPct val="115000"/>
              </a:lnSpc>
              <a:defRPr b="1" sz="3400">
                <a:solidFill>
                  <a:srgbClr val="535353"/>
                </a:solidFill>
                <a:latin typeface="Graphik"/>
                <a:ea typeface="Graphik"/>
                <a:cs typeface="Graphik"/>
                <a:sym typeface="Graphik"/>
              </a:defRPr>
            </a:pPr>
            <a:r>
              <a:t>NH 2 O = 9.96 · 10 21 cm-2 (0.1 · the Rugheimer</a:t>
            </a:r>
          </a:p>
          <a:p>
            <a:pPr algn="l" defTabSz="2438400">
              <a:lnSpc>
                <a:spcPct val="115000"/>
              </a:lnSpc>
              <a:defRPr b="1" sz="3400">
                <a:solidFill>
                  <a:srgbClr val="535353"/>
                </a:solidFill>
                <a:latin typeface="Graphik"/>
                <a:ea typeface="Graphik"/>
                <a:cs typeface="Graphik"/>
                <a:sym typeface="Graphik"/>
              </a:defRPr>
            </a:pPr>
            <a:r>
              <a:t>et al., 2015, level) is enough to block fluence for wavelengths &lt; 198 nm.</a:t>
            </a:r>
          </a:p>
        </p:txBody>
      </p:sp>
      <p:sp>
        <p:nvSpPr>
          <p:cNvPr id="516" name="Line"/>
          <p:cNvSpPr/>
          <p:nvPr/>
        </p:nvSpPr>
        <p:spPr>
          <a:xfrm flipV="1">
            <a:off x="19213576" y="2762659"/>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17" name="Slide Number"/>
          <p:cNvSpPr txBox="1"/>
          <p:nvPr>
            <p:ph type="sldNum" sz="quarter" idx="2"/>
          </p:nvPr>
        </p:nvSpPr>
        <p:spPr>
          <a:xfrm>
            <a:off x="23335880" y="12519395"/>
            <a:ext cx="7205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518" name="Screenshot 2024-02-26 at 2.09.41 PM.png" descr="Screenshot 2024-02-26 at 2.09.41 PM.png"/>
          <p:cNvPicPr>
            <a:picLocks noChangeAspect="1"/>
          </p:cNvPicPr>
          <p:nvPr/>
        </p:nvPicPr>
        <p:blipFill>
          <a:blip r:embed="rId2">
            <a:extLst/>
          </a:blip>
          <a:stretch>
            <a:fillRect/>
          </a:stretch>
        </p:blipFill>
        <p:spPr>
          <a:xfrm>
            <a:off x="9497293" y="2655076"/>
            <a:ext cx="9435873" cy="959717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20"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21" name="Google Shape;187;p20"/>
          <p:cNvSpPr txBox="1"/>
          <p:nvPr>
            <p:ph type="title"/>
          </p:nvPr>
        </p:nvSpPr>
        <p:spPr>
          <a:xfrm>
            <a:off x="1148366" y="702012"/>
            <a:ext cx="21791810" cy="1629772"/>
          </a:xfrm>
          <a:prstGeom prst="rect">
            <a:avLst/>
          </a:prstGeom>
        </p:spPr>
        <p:txBody>
          <a:bodyPr/>
          <a:lstStyle>
            <a:lvl1pPr>
              <a:defRPr sz="5600"/>
            </a:lvl1pPr>
          </a:lstStyle>
          <a:p>
            <a:pPr/>
            <a:r>
              <a:t>5. Dependence on Atmospheric Composition (SO2)</a:t>
            </a:r>
          </a:p>
        </p:txBody>
      </p:sp>
      <p:sp>
        <p:nvSpPr>
          <p:cNvPr id="522" name="SO2: Higher absorber than CO2, but prone to loss processes. Possibly higher levels due to volcanic activity…"/>
          <p:cNvSpPr txBox="1"/>
          <p:nvPr/>
        </p:nvSpPr>
        <p:spPr>
          <a:xfrm>
            <a:off x="2313331" y="2769863"/>
            <a:ext cx="7024366" cy="914396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2438400">
              <a:lnSpc>
                <a:spcPct val="115000"/>
              </a:lnSpc>
              <a:defRPr b="1" sz="3400">
                <a:solidFill>
                  <a:srgbClr val="535353"/>
                </a:solidFill>
                <a:latin typeface="Graphik"/>
                <a:ea typeface="Graphik"/>
                <a:cs typeface="Graphik"/>
                <a:sym typeface="Graphik"/>
              </a:defRPr>
            </a:pPr>
          </a:p>
          <a:p>
            <a:pPr marL="629708" indent="-629708" algn="l" defTabSz="2438400">
              <a:lnSpc>
                <a:spcPct val="115000"/>
              </a:lnSpc>
              <a:buSzPct val="100000"/>
              <a:buAutoNum type="arabicPeriod" startAt="1"/>
              <a:defRPr b="1" sz="3400">
                <a:solidFill>
                  <a:srgbClr val="535353"/>
                </a:solidFill>
                <a:latin typeface="Graphik"/>
                <a:ea typeface="Graphik"/>
                <a:cs typeface="Graphik"/>
                <a:sym typeface="Graphik"/>
              </a:defRPr>
            </a:pPr>
            <a:r>
              <a:t>SO2: Higher absorber than CO2, but prone to loss processes. Possibly higher levels due to volcanic activity</a:t>
            </a:r>
          </a:p>
          <a:p>
            <a:pPr algn="l" defTabSz="2438400">
              <a:lnSpc>
                <a:spcPct val="115000"/>
              </a:lnSpc>
              <a:defRPr b="1" sz="3400">
                <a:solidFill>
                  <a:srgbClr val="535353"/>
                </a:solidFill>
                <a:latin typeface="Graphik"/>
                <a:ea typeface="Graphik"/>
                <a:cs typeface="Graphik"/>
                <a:sym typeface="Graphik"/>
              </a:defRPr>
            </a:pPr>
            <a:r>
              <a:t>At NSO 2 = 7.05 ·e17 cm-2, SO2 starts to sharply reduce fluence at wavelengths</a:t>
            </a:r>
          </a:p>
          <a:p>
            <a:pPr algn="l" defTabSz="2438400">
              <a:lnSpc>
                <a:spcPct val="115000"/>
              </a:lnSpc>
              <a:defRPr b="1" sz="3400">
                <a:solidFill>
                  <a:srgbClr val="535353"/>
                </a:solidFill>
                <a:latin typeface="Graphik"/>
                <a:ea typeface="Graphik"/>
                <a:cs typeface="Graphik"/>
                <a:sym typeface="Graphik"/>
              </a:defRPr>
            </a:pPr>
            <a:r>
              <a:t>(&lt;=200 nm. For NSO2 ‡ 7.05 · 10 20 cm-2 (*36 ppm in theRugheimer et al., 2015, model), all fluence shortward of 327 nm is shielded out.</a:t>
            </a:r>
          </a:p>
        </p:txBody>
      </p:sp>
      <p:sp>
        <p:nvSpPr>
          <p:cNvPr id="523" name="Line"/>
          <p:cNvSpPr/>
          <p:nvPr/>
        </p:nvSpPr>
        <p:spPr>
          <a:xfrm flipV="1">
            <a:off x="19213576" y="2762659"/>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24" name="Slide Number"/>
          <p:cNvSpPr txBox="1"/>
          <p:nvPr>
            <p:ph type="sldNum" sz="quarter" idx="2"/>
          </p:nvPr>
        </p:nvSpPr>
        <p:spPr>
          <a:xfrm>
            <a:off x="23335880" y="12519395"/>
            <a:ext cx="7205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525" name="Screenshot 2024-02-26 at 2.11.27 PM.png" descr="Screenshot 2024-02-26 at 2.11.27 PM.png"/>
          <p:cNvPicPr>
            <a:picLocks noChangeAspect="1"/>
          </p:cNvPicPr>
          <p:nvPr/>
        </p:nvPicPr>
        <p:blipFill>
          <a:blip r:embed="rId2">
            <a:extLst/>
          </a:blip>
          <a:stretch>
            <a:fillRect/>
          </a:stretch>
        </p:blipFill>
        <p:spPr>
          <a:xfrm>
            <a:off x="9541566" y="2542296"/>
            <a:ext cx="9613285" cy="1021541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27" name="H2S: stronger and broader absorber than O2, also generated from volcanic outgassing, also vulnerable to photolysis and reactions with oxidants. Therefore not considered a major constituent of the atmosphere."/>
          <p:cNvSpPr txBox="1"/>
          <p:nvPr/>
        </p:nvSpPr>
        <p:spPr>
          <a:xfrm>
            <a:off x="2313331" y="2474849"/>
            <a:ext cx="6415633" cy="786001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2438400">
              <a:lnSpc>
                <a:spcPct val="115000"/>
              </a:lnSpc>
              <a:defRPr sz="3400">
                <a:solidFill>
                  <a:srgbClr val="535353"/>
                </a:solidFill>
                <a:latin typeface="Graphik"/>
                <a:ea typeface="Graphik"/>
                <a:cs typeface="Graphik"/>
                <a:sym typeface="Graphik"/>
              </a:defRPr>
            </a:pPr>
          </a:p>
          <a:p>
            <a:pPr algn="l" defTabSz="2438400">
              <a:lnSpc>
                <a:spcPct val="115000"/>
              </a:lnSpc>
              <a:defRPr b="1" sz="3400">
                <a:solidFill>
                  <a:srgbClr val="535353"/>
                </a:solidFill>
                <a:latin typeface="Graphik"/>
                <a:ea typeface="Graphik"/>
                <a:cs typeface="Graphik"/>
                <a:sym typeface="Graphik"/>
              </a:defRPr>
            </a:pPr>
          </a:p>
          <a:p>
            <a:pPr marL="629708" indent="-629708" algn="l" defTabSz="2438400">
              <a:lnSpc>
                <a:spcPct val="115000"/>
              </a:lnSpc>
              <a:buSzPct val="100000"/>
              <a:buAutoNum type="arabicPeriod" startAt="1"/>
              <a:defRPr b="1" sz="3400">
                <a:solidFill>
                  <a:srgbClr val="535353"/>
                </a:solidFill>
                <a:latin typeface="Graphik"/>
                <a:ea typeface="Graphik"/>
                <a:cs typeface="Graphik"/>
                <a:sym typeface="Graphik"/>
              </a:defRPr>
            </a:pPr>
            <a:r>
              <a:t>H2S: stronger and broader absorber than O2, also generated from volcanic outgassing, also vulnerable to photolysis and reactions with oxidants. Therefore not considered a major constituent of the atmosphere.</a:t>
            </a:r>
          </a:p>
        </p:txBody>
      </p:sp>
      <p:sp>
        <p:nvSpPr>
          <p:cNvPr id="528"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29" name="Google Shape;187;p20"/>
          <p:cNvSpPr txBox="1"/>
          <p:nvPr>
            <p:ph type="title"/>
          </p:nvPr>
        </p:nvSpPr>
        <p:spPr>
          <a:xfrm>
            <a:off x="1148366" y="702012"/>
            <a:ext cx="21791810" cy="1629772"/>
          </a:xfrm>
          <a:prstGeom prst="rect">
            <a:avLst/>
          </a:prstGeom>
        </p:spPr>
        <p:txBody>
          <a:bodyPr/>
          <a:lstStyle>
            <a:lvl1pPr>
              <a:defRPr sz="5600"/>
            </a:lvl1pPr>
          </a:lstStyle>
          <a:p>
            <a:pPr/>
            <a:r>
              <a:t>5. Dependence on Atmospheric Composition (H2S)</a:t>
            </a:r>
          </a:p>
        </p:txBody>
      </p:sp>
      <p:sp>
        <p:nvSpPr>
          <p:cNvPr id="530" name="Line"/>
          <p:cNvSpPr/>
          <p:nvPr/>
        </p:nvSpPr>
        <p:spPr>
          <a:xfrm flipV="1">
            <a:off x="19213576" y="2762659"/>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31" name="Slide Number"/>
          <p:cNvSpPr txBox="1"/>
          <p:nvPr>
            <p:ph type="sldNum" sz="quarter" idx="2"/>
          </p:nvPr>
        </p:nvSpPr>
        <p:spPr>
          <a:xfrm>
            <a:off x="23335880" y="12519395"/>
            <a:ext cx="7205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532" name="Screenshot 2024-02-26 at 2.13.51 PM.png" descr="Screenshot 2024-02-26 at 2.13.51 PM.png"/>
          <p:cNvPicPr>
            <a:picLocks noChangeAspect="1"/>
          </p:cNvPicPr>
          <p:nvPr/>
        </p:nvPicPr>
        <p:blipFill>
          <a:blip r:embed="rId2">
            <a:extLst/>
          </a:blip>
          <a:stretch>
            <a:fillRect/>
          </a:stretch>
        </p:blipFill>
        <p:spPr>
          <a:xfrm>
            <a:off x="9257323" y="2625986"/>
            <a:ext cx="9737725" cy="987769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34"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35" name="Google Shape;187;p20"/>
          <p:cNvSpPr txBox="1"/>
          <p:nvPr>
            <p:ph type="title"/>
          </p:nvPr>
        </p:nvSpPr>
        <p:spPr>
          <a:xfrm>
            <a:off x="1148366" y="702012"/>
            <a:ext cx="21791810" cy="1629772"/>
          </a:xfrm>
          <a:prstGeom prst="rect">
            <a:avLst/>
          </a:prstGeom>
        </p:spPr>
        <p:txBody>
          <a:bodyPr/>
          <a:lstStyle>
            <a:lvl1pPr>
              <a:defRPr sz="5600"/>
            </a:lvl1pPr>
          </a:lstStyle>
          <a:p>
            <a:pPr/>
            <a:r>
              <a:t>5. Dependence on Atmospheric Composition (O)</a:t>
            </a:r>
          </a:p>
        </p:txBody>
      </p:sp>
      <p:sp>
        <p:nvSpPr>
          <p:cNvPr id="536" name="O2: Not enough of it or O3 to effectively shield the 3.9 Ga Earth…"/>
          <p:cNvSpPr txBox="1"/>
          <p:nvPr/>
        </p:nvSpPr>
        <p:spPr>
          <a:xfrm>
            <a:off x="2313331" y="2769863"/>
            <a:ext cx="7913497" cy="5934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2438400">
              <a:lnSpc>
                <a:spcPct val="115000"/>
              </a:lnSpc>
              <a:defRPr b="1" sz="3400">
                <a:solidFill>
                  <a:srgbClr val="535353"/>
                </a:solidFill>
                <a:latin typeface="Graphik"/>
                <a:ea typeface="Graphik"/>
                <a:cs typeface="Graphik"/>
                <a:sym typeface="Graphik"/>
              </a:defRPr>
            </a:pPr>
          </a:p>
          <a:p>
            <a:pPr marL="629708" indent="-629708" algn="l" defTabSz="2438400">
              <a:lnSpc>
                <a:spcPct val="115000"/>
              </a:lnSpc>
              <a:buSzPct val="100000"/>
              <a:buAutoNum type="arabicPeriod" startAt="1"/>
              <a:defRPr b="1" sz="3400">
                <a:solidFill>
                  <a:srgbClr val="535353"/>
                </a:solidFill>
                <a:latin typeface="Graphik"/>
                <a:ea typeface="Graphik"/>
                <a:cs typeface="Graphik"/>
                <a:sym typeface="Graphik"/>
              </a:defRPr>
            </a:pPr>
            <a:r>
              <a:t>O2: Not enough of it or O3 to effectively shield the 3.9 Ga Earth</a:t>
            </a:r>
          </a:p>
          <a:p>
            <a:pPr algn="l" defTabSz="2438400">
              <a:lnSpc>
                <a:spcPct val="115000"/>
              </a:lnSpc>
              <a:defRPr b="1" sz="3400">
                <a:solidFill>
                  <a:srgbClr val="535353"/>
                </a:solidFill>
                <a:latin typeface="Graphik"/>
                <a:ea typeface="Graphik"/>
                <a:cs typeface="Graphik"/>
                <a:sym typeface="Graphik"/>
              </a:defRPr>
            </a:pPr>
            <a:r>
              <a:t>At the Rugheimer et al. (2015) level of NO 2 = 5.66 ·1019 cm-2</a:t>
            </a:r>
          </a:p>
          <a:p>
            <a:pPr algn="l" defTabSz="2438400">
              <a:lnSpc>
                <a:spcPct val="115000"/>
              </a:lnSpc>
              <a:defRPr b="1" sz="3400">
                <a:solidFill>
                  <a:srgbClr val="535353"/>
                </a:solidFill>
                <a:latin typeface="Graphik"/>
                <a:ea typeface="Graphik"/>
                <a:cs typeface="Graphik"/>
                <a:sym typeface="Graphik"/>
              </a:defRPr>
            </a:pPr>
            <a:r>
              <a:t>, O2 blocks fluence at l &lt; 183 nm. Two orders of magnitude less than CO2.</a:t>
            </a:r>
          </a:p>
        </p:txBody>
      </p:sp>
      <p:sp>
        <p:nvSpPr>
          <p:cNvPr id="537" name="Line"/>
          <p:cNvSpPr/>
          <p:nvPr/>
        </p:nvSpPr>
        <p:spPr>
          <a:xfrm flipV="1">
            <a:off x="19213576" y="2762659"/>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538" name="Slide Number"/>
          <p:cNvSpPr txBox="1"/>
          <p:nvPr>
            <p:ph type="sldNum" sz="quarter" idx="2"/>
          </p:nvPr>
        </p:nvSpPr>
        <p:spPr>
          <a:xfrm>
            <a:off x="23335880" y="12519395"/>
            <a:ext cx="7205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539" name="Screenshot 2024-02-26 at 2.14.24 PM.png" descr="Screenshot 2024-02-26 at 2.14.24 PM.png"/>
          <p:cNvPicPr>
            <a:picLocks noChangeAspect="1"/>
          </p:cNvPicPr>
          <p:nvPr/>
        </p:nvPicPr>
        <p:blipFill>
          <a:blip r:embed="rId2">
            <a:extLst/>
          </a:blip>
          <a:stretch>
            <a:fillRect/>
          </a:stretch>
        </p:blipFill>
        <p:spPr>
          <a:xfrm>
            <a:off x="10263749" y="3925604"/>
            <a:ext cx="8761765" cy="825037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1" name="Image" descr="Image"/>
          <p:cNvPicPr>
            <a:picLocks noChangeAspect="1"/>
          </p:cNvPicPr>
          <p:nvPr/>
        </p:nvPicPr>
        <p:blipFill>
          <a:blip r:embed="rId2">
            <a:alphaModFix amt="7567"/>
            <a:extLst/>
          </a:blip>
          <a:srcRect l="0" t="7597" r="0" b="7597"/>
          <a:stretch>
            <a:fillRect/>
          </a:stretch>
        </p:blipFill>
        <p:spPr>
          <a:xfrm>
            <a:off x="-1" y="-34902"/>
            <a:ext cx="24384001" cy="13785805"/>
          </a:xfrm>
          <a:prstGeom prst="rect">
            <a:avLst/>
          </a:prstGeom>
          <a:ln w="12700">
            <a:miter lim="400000"/>
          </a:ln>
        </p:spPr>
      </p:pic>
      <p:sp>
        <p:nvSpPr>
          <p:cNvPr id="542" name="Title 1"/>
          <p:cNvSpPr txBox="1"/>
          <p:nvPr>
            <p:ph type="body" idx="22"/>
          </p:nvPr>
        </p:nvSpPr>
        <p:spPr>
          <a:xfrm>
            <a:off x="5506100" y="3705026"/>
            <a:ext cx="13115269" cy="2597686"/>
          </a:xfrm>
          <a:prstGeom prst="rect">
            <a:avLst/>
          </a:prstGeom>
        </p:spPr>
        <p:txBody>
          <a:bodyPr/>
          <a:lstStyle>
            <a:lvl1pPr algn="ctr" defTabSz="914400">
              <a:defRPr sz="14400">
                <a:solidFill>
                  <a:srgbClr val="AE9149"/>
                </a:solidFill>
                <a:latin typeface="Graphik Compact Bold"/>
                <a:ea typeface="Graphik Compact Bold"/>
                <a:cs typeface="Graphik Compact Bold"/>
                <a:sym typeface="Graphik Compact Bold"/>
              </a:defRPr>
            </a:lvl1pPr>
          </a:lstStyle>
          <a:p>
            <a:pPr/>
            <a:r>
              <a:t>THANK YOU!</a:t>
            </a:r>
          </a:p>
        </p:txBody>
      </p:sp>
      <p:pic>
        <p:nvPicPr>
          <p:cNvPr id="543" name="Google Shape;136;p13" descr="Google Shape;136;p13"/>
          <p:cNvPicPr>
            <a:picLocks noChangeAspect="1"/>
          </p:cNvPicPr>
          <p:nvPr/>
        </p:nvPicPr>
        <p:blipFill>
          <a:blip r:embed="rId3">
            <a:extLst/>
          </a:blip>
          <a:srcRect l="17781" t="5317" r="14449" b="3387"/>
          <a:stretch>
            <a:fillRect/>
          </a:stretch>
        </p:blipFill>
        <p:spPr>
          <a:xfrm>
            <a:off x="5642101" y="8221235"/>
            <a:ext cx="2867592" cy="2897304"/>
          </a:xfrm>
          <a:custGeom>
            <a:avLst/>
            <a:gdLst/>
            <a:ahLst/>
            <a:cxnLst>
              <a:cxn ang="0">
                <a:pos x="wd2" y="hd2"/>
              </a:cxn>
              <a:cxn ang="5400000">
                <a:pos x="wd2" y="hd2"/>
              </a:cxn>
              <a:cxn ang="10800000">
                <a:pos x="wd2" y="hd2"/>
              </a:cxn>
              <a:cxn ang="16200000">
                <a:pos x="wd2" y="hd2"/>
              </a:cxn>
            </a:cxnLst>
            <a:rect l="0" t="0" r="r" b="b"/>
            <a:pathLst>
              <a:path w="21181" h="21545" fill="norm" stroke="1" extrusionOk="0">
                <a:moveTo>
                  <a:pt x="10565" y="1"/>
                </a:moveTo>
                <a:cubicBezTo>
                  <a:pt x="9005" y="-6"/>
                  <a:pt x="8677" y="23"/>
                  <a:pt x="7968" y="219"/>
                </a:cubicBezTo>
                <a:cubicBezTo>
                  <a:pt x="3109" y="1566"/>
                  <a:pt x="0" y="5646"/>
                  <a:pt x="0" y="10670"/>
                </a:cubicBezTo>
                <a:cubicBezTo>
                  <a:pt x="0" y="11487"/>
                  <a:pt x="293" y="13355"/>
                  <a:pt x="478" y="13709"/>
                </a:cubicBezTo>
                <a:cubicBezTo>
                  <a:pt x="531" y="13811"/>
                  <a:pt x="632" y="14097"/>
                  <a:pt x="704" y="14344"/>
                </a:cubicBezTo>
                <a:cubicBezTo>
                  <a:pt x="857" y="14876"/>
                  <a:pt x="1515" y="16156"/>
                  <a:pt x="1876" y="16625"/>
                </a:cubicBezTo>
                <a:cubicBezTo>
                  <a:pt x="2016" y="16808"/>
                  <a:pt x="2396" y="17247"/>
                  <a:pt x="2717" y="17599"/>
                </a:cubicBezTo>
                <a:lnTo>
                  <a:pt x="3301" y="18240"/>
                </a:lnTo>
                <a:lnTo>
                  <a:pt x="5347" y="18269"/>
                </a:lnTo>
                <a:cubicBezTo>
                  <a:pt x="6472" y="18284"/>
                  <a:pt x="9779" y="18284"/>
                  <a:pt x="12696" y="18269"/>
                </a:cubicBezTo>
                <a:lnTo>
                  <a:pt x="17999" y="18243"/>
                </a:lnTo>
                <a:lnTo>
                  <a:pt x="18289" y="17968"/>
                </a:lnTo>
                <a:cubicBezTo>
                  <a:pt x="18673" y="17605"/>
                  <a:pt x="19317" y="16733"/>
                  <a:pt x="19749" y="15994"/>
                </a:cubicBezTo>
                <a:cubicBezTo>
                  <a:pt x="21239" y="13447"/>
                  <a:pt x="21600" y="10041"/>
                  <a:pt x="20673" y="7258"/>
                </a:cubicBezTo>
                <a:cubicBezTo>
                  <a:pt x="20403" y="6448"/>
                  <a:pt x="19459" y="4636"/>
                  <a:pt x="19031" y="4106"/>
                </a:cubicBezTo>
                <a:cubicBezTo>
                  <a:pt x="17442" y="2136"/>
                  <a:pt x="15572" y="879"/>
                  <a:pt x="13344" y="278"/>
                </a:cubicBezTo>
                <a:cubicBezTo>
                  <a:pt x="12450" y="37"/>
                  <a:pt x="12174" y="8"/>
                  <a:pt x="10565" y="1"/>
                </a:cubicBezTo>
                <a:close/>
                <a:moveTo>
                  <a:pt x="12292" y="3061"/>
                </a:moveTo>
                <a:cubicBezTo>
                  <a:pt x="13745" y="3085"/>
                  <a:pt x="15087" y="3736"/>
                  <a:pt x="15976" y="4897"/>
                </a:cubicBezTo>
                <a:cubicBezTo>
                  <a:pt x="16429" y="5488"/>
                  <a:pt x="16444" y="5498"/>
                  <a:pt x="17023" y="5555"/>
                </a:cubicBezTo>
                <a:cubicBezTo>
                  <a:pt x="18362" y="5687"/>
                  <a:pt x="19385" y="6343"/>
                  <a:pt x="19984" y="7453"/>
                </a:cubicBezTo>
                <a:cubicBezTo>
                  <a:pt x="20292" y="8023"/>
                  <a:pt x="20421" y="8956"/>
                  <a:pt x="20300" y="9769"/>
                </a:cubicBezTo>
                <a:cubicBezTo>
                  <a:pt x="20166" y="10674"/>
                  <a:pt x="18204" y="12819"/>
                  <a:pt x="16970" y="13414"/>
                </a:cubicBezTo>
                <a:lnTo>
                  <a:pt x="16231" y="13774"/>
                </a:lnTo>
                <a:lnTo>
                  <a:pt x="15918" y="13411"/>
                </a:lnTo>
                <a:cubicBezTo>
                  <a:pt x="15746" y="13211"/>
                  <a:pt x="15575" y="13042"/>
                  <a:pt x="15537" y="13042"/>
                </a:cubicBezTo>
                <a:cubicBezTo>
                  <a:pt x="15499" y="13042"/>
                  <a:pt x="15222" y="13309"/>
                  <a:pt x="14924" y="13633"/>
                </a:cubicBezTo>
                <a:cubicBezTo>
                  <a:pt x="14627" y="13957"/>
                  <a:pt x="14225" y="14301"/>
                  <a:pt x="14030" y="14394"/>
                </a:cubicBezTo>
                <a:cubicBezTo>
                  <a:pt x="13834" y="14488"/>
                  <a:pt x="13434" y="14782"/>
                  <a:pt x="13142" y="15049"/>
                </a:cubicBezTo>
                <a:cubicBezTo>
                  <a:pt x="12807" y="15355"/>
                  <a:pt x="12489" y="15551"/>
                  <a:pt x="12283" y="15584"/>
                </a:cubicBezTo>
                <a:cubicBezTo>
                  <a:pt x="11201" y="15753"/>
                  <a:pt x="10812" y="15757"/>
                  <a:pt x="10753" y="15601"/>
                </a:cubicBezTo>
                <a:cubicBezTo>
                  <a:pt x="10720" y="15515"/>
                  <a:pt x="10747" y="15058"/>
                  <a:pt x="10814" y="14583"/>
                </a:cubicBezTo>
                <a:cubicBezTo>
                  <a:pt x="10921" y="13821"/>
                  <a:pt x="10977" y="13673"/>
                  <a:pt x="11283" y="13332"/>
                </a:cubicBezTo>
                <a:lnTo>
                  <a:pt x="11632" y="12945"/>
                </a:lnTo>
                <a:lnTo>
                  <a:pt x="12470" y="12945"/>
                </a:lnTo>
                <a:lnTo>
                  <a:pt x="13309" y="12945"/>
                </a:lnTo>
                <a:lnTo>
                  <a:pt x="13795" y="12470"/>
                </a:lnTo>
                <a:lnTo>
                  <a:pt x="14285" y="11995"/>
                </a:lnTo>
                <a:lnTo>
                  <a:pt x="14561" y="10044"/>
                </a:lnTo>
                <a:cubicBezTo>
                  <a:pt x="14815" y="8231"/>
                  <a:pt x="14847" y="8092"/>
                  <a:pt x="15044" y="8064"/>
                </a:cubicBezTo>
                <a:cubicBezTo>
                  <a:pt x="15191" y="8043"/>
                  <a:pt x="15275" y="7940"/>
                  <a:pt x="15317" y="7727"/>
                </a:cubicBezTo>
                <a:cubicBezTo>
                  <a:pt x="15456" y="7028"/>
                  <a:pt x="15463" y="7034"/>
                  <a:pt x="14563" y="7066"/>
                </a:cubicBezTo>
                <a:lnTo>
                  <a:pt x="13749" y="7096"/>
                </a:lnTo>
                <a:lnTo>
                  <a:pt x="13628" y="7695"/>
                </a:lnTo>
                <a:cubicBezTo>
                  <a:pt x="13562" y="8025"/>
                  <a:pt x="13412" y="9013"/>
                  <a:pt x="13291" y="9893"/>
                </a:cubicBezTo>
                <a:cubicBezTo>
                  <a:pt x="13170" y="10773"/>
                  <a:pt x="13025" y="11551"/>
                  <a:pt x="12972" y="11620"/>
                </a:cubicBezTo>
                <a:cubicBezTo>
                  <a:pt x="12830" y="11801"/>
                  <a:pt x="10332" y="11795"/>
                  <a:pt x="10263" y="11614"/>
                </a:cubicBezTo>
                <a:cubicBezTo>
                  <a:pt x="10236" y="11543"/>
                  <a:pt x="10248" y="11306"/>
                  <a:pt x="10292" y="11089"/>
                </a:cubicBezTo>
                <a:lnTo>
                  <a:pt x="10374" y="10696"/>
                </a:lnTo>
                <a:lnTo>
                  <a:pt x="10987" y="10643"/>
                </a:lnTo>
                <a:cubicBezTo>
                  <a:pt x="11561" y="10596"/>
                  <a:pt x="11633" y="10565"/>
                  <a:pt x="12098" y="10103"/>
                </a:cubicBezTo>
                <a:cubicBezTo>
                  <a:pt x="12509" y="9695"/>
                  <a:pt x="12603" y="9531"/>
                  <a:pt x="12652" y="9153"/>
                </a:cubicBezTo>
                <a:cubicBezTo>
                  <a:pt x="12685" y="8901"/>
                  <a:pt x="12735" y="8569"/>
                  <a:pt x="12764" y="8418"/>
                </a:cubicBezTo>
                <a:lnTo>
                  <a:pt x="12813" y="8146"/>
                </a:lnTo>
                <a:lnTo>
                  <a:pt x="12168" y="8146"/>
                </a:lnTo>
                <a:lnTo>
                  <a:pt x="11524" y="8146"/>
                </a:lnTo>
                <a:lnTo>
                  <a:pt x="11456" y="8689"/>
                </a:lnTo>
                <a:cubicBezTo>
                  <a:pt x="11379" y="9310"/>
                  <a:pt x="11246" y="9470"/>
                  <a:pt x="10846" y="9424"/>
                </a:cubicBezTo>
                <a:cubicBezTo>
                  <a:pt x="10520" y="9386"/>
                  <a:pt x="10512" y="9314"/>
                  <a:pt x="10741" y="7919"/>
                </a:cubicBezTo>
                <a:lnTo>
                  <a:pt x="10887" y="7045"/>
                </a:lnTo>
                <a:lnTo>
                  <a:pt x="10005" y="7045"/>
                </a:lnTo>
                <a:lnTo>
                  <a:pt x="9126" y="7045"/>
                </a:lnTo>
                <a:lnTo>
                  <a:pt x="9126" y="7320"/>
                </a:lnTo>
                <a:cubicBezTo>
                  <a:pt x="9125" y="7471"/>
                  <a:pt x="9098" y="7688"/>
                  <a:pt x="9067" y="7804"/>
                </a:cubicBezTo>
                <a:cubicBezTo>
                  <a:pt x="9025" y="7961"/>
                  <a:pt x="9064" y="8028"/>
                  <a:pt x="9219" y="8070"/>
                </a:cubicBezTo>
                <a:cubicBezTo>
                  <a:pt x="9405" y="8119"/>
                  <a:pt x="9422" y="8174"/>
                  <a:pt x="9363" y="8559"/>
                </a:cubicBezTo>
                <a:cubicBezTo>
                  <a:pt x="9237" y="9384"/>
                  <a:pt x="9188" y="9445"/>
                  <a:pt x="8639" y="9445"/>
                </a:cubicBezTo>
                <a:cubicBezTo>
                  <a:pt x="8368" y="9445"/>
                  <a:pt x="8128" y="9409"/>
                  <a:pt x="8103" y="9368"/>
                </a:cubicBezTo>
                <a:cubicBezTo>
                  <a:pt x="8037" y="9261"/>
                  <a:pt x="8537" y="6015"/>
                  <a:pt x="8639" y="5886"/>
                </a:cubicBezTo>
                <a:cubicBezTo>
                  <a:pt x="8753" y="5741"/>
                  <a:pt x="11585" y="5704"/>
                  <a:pt x="11752" y="5844"/>
                </a:cubicBezTo>
                <a:cubicBezTo>
                  <a:pt x="11841" y="5918"/>
                  <a:pt x="11854" y="6066"/>
                  <a:pt x="11796" y="6370"/>
                </a:cubicBezTo>
                <a:cubicBezTo>
                  <a:pt x="11751" y="6603"/>
                  <a:pt x="11714" y="6830"/>
                  <a:pt x="11711" y="6874"/>
                </a:cubicBezTo>
                <a:cubicBezTo>
                  <a:pt x="11709" y="6918"/>
                  <a:pt x="11986" y="6941"/>
                  <a:pt x="12327" y="6924"/>
                </a:cubicBezTo>
                <a:lnTo>
                  <a:pt x="12945" y="6895"/>
                </a:lnTo>
                <a:lnTo>
                  <a:pt x="13036" y="6272"/>
                </a:lnTo>
                <a:cubicBezTo>
                  <a:pt x="13121" y="5674"/>
                  <a:pt x="13111" y="5634"/>
                  <a:pt x="12802" y="5148"/>
                </a:cubicBezTo>
                <a:lnTo>
                  <a:pt x="12482" y="4646"/>
                </a:lnTo>
                <a:lnTo>
                  <a:pt x="10562" y="4646"/>
                </a:lnTo>
                <a:cubicBezTo>
                  <a:pt x="8636" y="4646"/>
                  <a:pt x="8380" y="4599"/>
                  <a:pt x="8630" y="4295"/>
                </a:cubicBezTo>
                <a:cubicBezTo>
                  <a:pt x="8863" y="4013"/>
                  <a:pt x="9989" y="3473"/>
                  <a:pt x="10811" y="3250"/>
                </a:cubicBezTo>
                <a:cubicBezTo>
                  <a:pt x="11307" y="3116"/>
                  <a:pt x="11807" y="3053"/>
                  <a:pt x="12292" y="3061"/>
                </a:cubicBezTo>
                <a:close/>
                <a:moveTo>
                  <a:pt x="6915" y="6166"/>
                </a:moveTo>
                <a:cubicBezTo>
                  <a:pt x="6992" y="6161"/>
                  <a:pt x="7055" y="6166"/>
                  <a:pt x="7100" y="6184"/>
                </a:cubicBezTo>
                <a:cubicBezTo>
                  <a:pt x="7260" y="6245"/>
                  <a:pt x="7260" y="6211"/>
                  <a:pt x="6933" y="8326"/>
                </a:cubicBezTo>
                <a:cubicBezTo>
                  <a:pt x="6828" y="9004"/>
                  <a:pt x="6777" y="9622"/>
                  <a:pt x="6819" y="9696"/>
                </a:cubicBezTo>
                <a:cubicBezTo>
                  <a:pt x="6860" y="9769"/>
                  <a:pt x="7065" y="10013"/>
                  <a:pt x="7273" y="10239"/>
                </a:cubicBezTo>
                <a:lnTo>
                  <a:pt x="7651" y="10649"/>
                </a:lnTo>
                <a:lnTo>
                  <a:pt x="8287" y="10584"/>
                </a:lnTo>
                <a:cubicBezTo>
                  <a:pt x="9048" y="10505"/>
                  <a:pt x="9110" y="10577"/>
                  <a:pt x="8961" y="11405"/>
                </a:cubicBezTo>
                <a:cubicBezTo>
                  <a:pt x="8872" y="11904"/>
                  <a:pt x="8884" y="11971"/>
                  <a:pt x="9120" y="12305"/>
                </a:cubicBezTo>
                <a:lnTo>
                  <a:pt x="9372" y="12665"/>
                </a:lnTo>
                <a:lnTo>
                  <a:pt x="9146" y="12851"/>
                </a:lnTo>
                <a:cubicBezTo>
                  <a:pt x="8583" y="13311"/>
                  <a:pt x="6458" y="13382"/>
                  <a:pt x="5678" y="12969"/>
                </a:cubicBezTo>
                <a:cubicBezTo>
                  <a:pt x="5445" y="12845"/>
                  <a:pt x="5097" y="12744"/>
                  <a:pt x="4910" y="12744"/>
                </a:cubicBezTo>
                <a:cubicBezTo>
                  <a:pt x="4526" y="12744"/>
                  <a:pt x="4546" y="12698"/>
                  <a:pt x="4368" y="14220"/>
                </a:cubicBezTo>
                <a:cubicBezTo>
                  <a:pt x="4315" y="14674"/>
                  <a:pt x="4212" y="15147"/>
                  <a:pt x="4142" y="15271"/>
                </a:cubicBezTo>
                <a:cubicBezTo>
                  <a:pt x="4072" y="15395"/>
                  <a:pt x="3741" y="15762"/>
                  <a:pt x="3403" y="16082"/>
                </a:cubicBezTo>
                <a:lnTo>
                  <a:pt x="2791" y="16664"/>
                </a:lnTo>
                <a:lnTo>
                  <a:pt x="2345" y="16056"/>
                </a:lnTo>
                <a:cubicBezTo>
                  <a:pt x="2101" y="15721"/>
                  <a:pt x="1824" y="15242"/>
                  <a:pt x="1730" y="14993"/>
                </a:cubicBezTo>
                <a:cubicBezTo>
                  <a:pt x="1569" y="14570"/>
                  <a:pt x="1568" y="14507"/>
                  <a:pt x="1721" y="14031"/>
                </a:cubicBezTo>
                <a:cubicBezTo>
                  <a:pt x="1811" y="13751"/>
                  <a:pt x="1885" y="13480"/>
                  <a:pt x="1885" y="13432"/>
                </a:cubicBezTo>
                <a:cubicBezTo>
                  <a:pt x="1885" y="13384"/>
                  <a:pt x="2040" y="13141"/>
                  <a:pt x="2231" y="12889"/>
                </a:cubicBezTo>
                <a:cubicBezTo>
                  <a:pt x="2473" y="12569"/>
                  <a:pt x="2580" y="12324"/>
                  <a:pt x="2580" y="12083"/>
                </a:cubicBezTo>
                <a:cubicBezTo>
                  <a:pt x="2580" y="11893"/>
                  <a:pt x="2638" y="11594"/>
                  <a:pt x="2712" y="11416"/>
                </a:cubicBezTo>
                <a:cubicBezTo>
                  <a:pt x="2844" y="11096"/>
                  <a:pt x="3489" y="10445"/>
                  <a:pt x="3673" y="10445"/>
                </a:cubicBezTo>
                <a:cubicBezTo>
                  <a:pt x="3726" y="10445"/>
                  <a:pt x="3770" y="10101"/>
                  <a:pt x="3770" y="9669"/>
                </a:cubicBezTo>
                <a:cubicBezTo>
                  <a:pt x="3770" y="9243"/>
                  <a:pt x="3809" y="8753"/>
                  <a:pt x="3858" y="8580"/>
                </a:cubicBezTo>
                <a:cubicBezTo>
                  <a:pt x="3941" y="8289"/>
                  <a:pt x="3921" y="8251"/>
                  <a:pt x="3585" y="8031"/>
                </a:cubicBezTo>
                <a:cubicBezTo>
                  <a:pt x="3036" y="7673"/>
                  <a:pt x="3104" y="7501"/>
                  <a:pt x="3817" y="7465"/>
                </a:cubicBezTo>
                <a:cubicBezTo>
                  <a:pt x="4274" y="7441"/>
                  <a:pt x="4471" y="7379"/>
                  <a:pt x="4661" y="7202"/>
                </a:cubicBezTo>
                <a:cubicBezTo>
                  <a:pt x="5153" y="6743"/>
                  <a:pt x="6377" y="6201"/>
                  <a:pt x="6915" y="6166"/>
                </a:cubicBezTo>
                <a:close/>
                <a:moveTo>
                  <a:pt x="18058" y="7890"/>
                </a:moveTo>
                <a:cubicBezTo>
                  <a:pt x="18058" y="7868"/>
                  <a:pt x="17901" y="7944"/>
                  <a:pt x="17709" y="8058"/>
                </a:cubicBezTo>
                <a:cubicBezTo>
                  <a:pt x="16947" y="8511"/>
                  <a:pt x="16372" y="9535"/>
                  <a:pt x="16674" y="9902"/>
                </a:cubicBezTo>
                <a:cubicBezTo>
                  <a:pt x="16968" y="10259"/>
                  <a:pt x="17373" y="9941"/>
                  <a:pt x="17513" y="9244"/>
                </a:cubicBezTo>
                <a:cubicBezTo>
                  <a:pt x="17551" y="9052"/>
                  <a:pt x="17690" y="8678"/>
                  <a:pt x="17820" y="8412"/>
                </a:cubicBezTo>
                <a:cubicBezTo>
                  <a:pt x="17951" y="8146"/>
                  <a:pt x="18058" y="7911"/>
                  <a:pt x="18058" y="7890"/>
                </a:cubicBezTo>
                <a:close/>
                <a:moveTo>
                  <a:pt x="8830" y="18821"/>
                </a:moveTo>
                <a:lnTo>
                  <a:pt x="8830" y="20185"/>
                </a:lnTo>
                <a:cubicBezTo>
                  <a:pt x="8830" y="21306"/>
                  <a:pt x="8855" y="21545"/>
                  <a:pt x="8973" y="21545"/>
                </a:cubicBezTo>
                <a:cubicBezTo>
                  <a:pt x="9074" y="21545"/>
                  <a:pt x="9125" y="21401"/>
                  <a:pt x="9146" y="21073"/>
                </a:cubicBezTo>
                <a:lnTo>
                  <a:pt x="9178" y="20607"/>
                </a:lnTo>
                <a:lnTo>
                  <a:pt x="9671" y="20480"/>
                </a:lnTo>
                <a:cubicBezTo>
                  <a:pt x="10235" y="20335"/>
                  <a:pt x="10418" y="20142"/>
                  <a:pt x="10418" y="19686"/>
                </a:cubicBezTo>
                <a:cubicBezTo>
                  <a:pt x="10418" y="19147"/>
                  <a:pt x="10142" y="18917"/>
                  <a:pt x="9439" y="18865"/>
                </a:cubicBezTo>
                <a:lnTo>
                  <a:pt x="8830" y="18821"/>
                </a:lnTo>
                <a:close/>
                <a:moveTo>
                  <a:pt x="7733" y="18845"/>
                </a:moveTo>
                <a:cubicBezTo>
                  <a:pt x="7580" y="18845"/>
                  <a:pt x="7462" y="19006"/>
                  <a:pt x="7241" y="19521"/>
                </a:cubicBezTo>
                <a:cubicBezTo>
                  <a:pt x="6789" y="20568"/>
                  <a:pt x="6606" y="20899"/>
                  <a:pt x="6499" y="20860"/>
                </a:cubicBezTo>
                <a:cubicBezTo>
                  <a:pt x="6445" y="20841"/>
                  <a:pt x="6237" y="20415"/>
                  <a:pt x="6039" y="19913"/>
                </a:cubicBezTo>
                <a:cubicBezTo>
                  <a:pt x="5669" y="18976"/>
                  <a:pt x="5503" y="18765"/>
                  <a:pt x="5221" y="18874"/>
                </a:cubicBezTo>
                <a:cubicBezTo>
                  <a:pt x="5082" y="18928"/>
                  <a:pt x="5060" y="19126"/>
                  <a:pt x="5060" y="20241"/>
                </a:cubicBezTo>
                <a:cubicBezTo>
                  <a:pt x="5060" y="21319"/>
                  <a:pt x="5083" y="21545"/>
                  <a:pt x="5203" y="21545"/>
                </a:cubicBezTo>
                <a:cubicBezTo>
                  <a:pt x="5319" y="21545"/>
                  <a:pt x="5354" y="21344"/>
                  <a:pt x="5376" y="20545"/>
                </a:cubicBezTo>
                <a:cubicBezTo>
                  <a:pt x="5392" y="19994"/>
                  <a:pt x="5446" y="19534"/>
                  <a:pt x="5494" y="19521"/>
                </a:cubicBezTo>
                <a:cubicBezTo>
                  <a:pt x="5541" y="19507"/>
                  <a:pt x="5762" y="19958"/>
                  <a:pt x="5983" y="20524"/>
                </a:cubicBezTo>
                <a:cubicBezTo>
                  <a:pt x="6266" y="21248"/>
                  <a:pt x="6428" y="21542"/>
                  <a:pt x="6531" y="21522"/>
                </a:cubicBezTo>
                <a:cubicBezTo>
                  <a:pt x="6614" y="21505"/>
                  <a:pt x="6856" y="21054"/>
                  <a:pt x="7082" y="20497"/>
                </a:cubicBezTo>
                <a:cubicBezTo>
                  <a:pt x="7305" y="19949"/>
                  <a:pt x="7535" y="19499"/>
                  <a:pt x="7590" y="19497"/>
                </a:cubicBezTo>
                <a:cubicBezTo>
                  <a:pt x="7648" y="19495"/>
                  <a:pt x="7699" y="19922"/>
                  <a:pt x="7716" y="20527"/>
                </a:cubicBezTo>
                <a:cubicBezTo>
                  <a:pt x="7736" y="21282"/>
                  <a:pt x="7777" y="21548"/>
                  <a:pt x="7865" y="21519"/>
                </a:cubicBezTo>
                <a:cubicBezTo>
                  <a:pt x="7947" y="21491"/>
                  <a:pt x="7995" y="21131"/>
                  <a:pt x="8015" y="20385"/>
                </a:cubicBezTo>
                <a:cubicBezTo>
                  <a:pt x="8049" y="19087"/>
                  <a:pt x="8006" y="18845"/>
                  <a:pt x="7733" y="18845"/>
                </a:cubicBezTo>
                <a:close/>
                <a:moveTo>
                  <a:pt x="14728" y="18857"/>
                </a:moveTo>
                <a:cubicBezTo>
                  <a:pt x="14626" y="18848"/>
                  <a:pt x="14516" y="18851"/>
                  <a:pt x="14408" y="18865"/>
                </a:cubicBezTo>
                <a:cubicBezTo>
                  <a:pt x="14264" y="18885"/>
                  <a:pt x="14123" y="18924"/>
                  <a:pt x="13998" y="18989"/>
                </a:cubicBezTo>
                <a:cubicBezTo>
                  <a:pt x="13688" y="19151"/>
                  <a:pt x="13394" y="19763"/>
                  <a:pt x="13394" y="20250"/>
                </a:cubicBezTo>
                <a:cubicBezTo>
                  <a:pt x="13394" y="20630"/>
                  <a:pt x="13643" y="21234"/>
                  <a:pt x="13869" y="21406"/>
                </a:cubicBezTo>
                <a:cubicBezTo>
                  <a:pt x="14114" y="21594"/>
                  <a:pt x="15024" y="21584"/>
                  <a:pt x="15182" y="21392"/>
                </a:cubicBezTo>
                <a:cubicBezTo>
                  <a:pt x="15360" y="21176"/>
                  <a:pt x="15265" y="21130"/>
                  <a:pt x="14918" y="21262"/>
                </a:cubicBezTo>
                <a:cubicBezTo>
                  <a:pt x="14212" y="21530"/>
                  <a:pt x="13647" y="20983"/>
                  <a:pt x="13722" y="20102"/>
                </a:cubicBezTo>
                <a:cubicBezTo>
                  <a:pt x="13756" y="19703"/>
                  <a:pt x="13825" y="19552"/>
                  <a:pt x="14077" y="19326"/>
                </a:cubicBezTo>
                <a:cubicBezTo>
                  <a:pt x="14434" y="19004"/>
                  <a:pt x="14576" y="18983"/>
                  <a:pt x="14986" y="19196"/>
                </a:cubicBezTo>
                <a:cubicBezTo>
                  <a:pt x="15243" y="19330"/>
                  <a:pt x="15279" y="19330"/>
                  <a:pt x="15279" y="19199"/>
                </a:cubicBezTo>
                <a:cubicBezTo>
                  <a:pt x="15279" y="19005"/>
                  <a:pt x="15033" y="18882"/>
                  <a:pt x="14728" y="18857"/>
                </a:cubicBezTo>
                <a:close/>
                <a:moveTo>
                  <a:pt x="11884" y="18859"/>
                </a:moveTo>
                <a:cubicBezTo>
                  <a:pt x="11712" y="18870"/>
                  <a:pt x="11535" y="19322"/>
                  <a:pt x="11216" y="20220"/>
                </a:cubicBezTo>
                <a:cubicBezTo>
                  <a:pt x="10882" y="21157"/>
                  <a:pt x="10782" y="21545"/>
                  <a:pt x="10876" y="21545"/>
                </a:cubicBezTo>
                <a:cubicBezTo>
                  <a:pt x="10949" y="21545"/>
                  <a:pt x="11076" y="21386"/>
                  <a:pt x="11157" y="21191"/>
                </a:cubicBezTo>
                <a:cubicBezTo>
                  <a:pt x="11304" y="20836"/>
                  <a:pt x="11305" y="20833"/>
                  <a:pt x="11878" y="20863"/>
                </a:cubicBezTo>
                <a:cubicBezTo>
                  <a:pt x="12419" y="20892"/>
                  <a:pt x="12460" y="20914"/>
                  <a:pt x="12594" y="21221"/>
                </a:cubicBezTo>
                <a:cubicBezTo>
                  <a:pt x="12672" y="21399"/>
                  <a:pt x="12794" y="21545"/>
                  <a:pt x="12866" y="21545"/>
                </a:cubicBezTo>
                <a:cubicBezTo>
                  <a:pt x="12938" y="21545"/>
                  <a:pt x="12998" y="21519"/>
                  <a:pt x="12998" y="21489"/>
                </a:cubicBezTo>
                <a:cubicBezTo>
                  <a:pt x="12998" y="21459"/>
                  <a:pt x="12788" y="20850"/>
                  <a:pt x="12532" y="20134"/>
                </a:cubicBezTo>
                <a:cubicBezTo>
                  <a:pt x="12225" y="19276"/>
                  <a:pt x="12057" y="18848"/>
                  <a:pt x="11884" y="18859"/>
                </a:cubicBezTo>
                <a:close/>
                <a:moveTo>
                  <a:pt x="4142" y="18868"/>
                </a:moveTo>
                <a:cubicBezTo>
                  <a:pt x="4053" y="18898"/>
                  <a:pt x="4010" y="19282"/>
                  <a:pt x="3990" y="20226"/>
                </a:cubicBezTo>
                <a:cubicBezTo>
                  <a:pt x="3966" y="21353"/>
                  <a:pt x="3983" y="21545"/>
                  <a:pt x="4113" y="21545"/>
                </a:cubicBezTo>
                <a:cubicBezTo>
                  <a:pt x="4242" y="21545"/>
                  <a:pt x="4265" y="21337"/>
                  <a:pt x="4265" y="20185"/>
                </a:cubicBezTo>
                <a:cubicBezTo>
                  <a:pt x="4265" y="19142"/>
                  <a:pt x="4237" y="18836"/>
                  <a:pt x="4142" y="18868"/>
                </a:cubicBezTo>
                <a:close/>
                <a:moveTo>
                  <a:pt x="16519" y="18868"/>
                </a:moveTo>
                <a:cubicBezTo>
                  <a:pt x="15562" y="18897"/>
                  <a:pt x="15240" y="19049"/>
                  <a:pt x="15944" y="19143"/>
                </a:cubicBezTo>
                <a:lnTo>
                  <a:pt x="16322" y="19196"/>
                </a:lnTo>
                <a:lnTo>
                  <a:pt x="16349" y="20371"/>
                </a:lnTo>
                <a:cubicBezTo>
                  <a:pt x="16371" y="21312"/>
                  <a:pt x="16405" y="21545"/>
                  <a:pt x="16519" y="21545"/>
                </a:cubicBezTo>
                <a:cubicBezTo>
                  <a:pt x="16633" y="21545"/>
                  <a:pt x="16669" y="21312"/>
                  <a:pt x="16692" y="20371"/>
                </a:cubicBezTo>
                <a:lnTo>
                  <a:pt x="16718" y="19196"/>
                </a:lnTo>
                <a:lnTo>
                  <a:pt x="17090" y="19163"/>
                </a:lnTo>
                <a:cubicBezTo>
                  <a:pt x="17338" y="19143"/>
                  <a:pt x="17463" y="19082"/>
                  <a:pt x="17463" y="18983"/>
                </a:cubicBezTo>
                <a:cubicBezTo>
                  <a:pt x="17463" y="18862"/>
                  <a:pt x="17297" y="18845"/>
                  <a:pt x="16519" y="18868"/>
                </a:cubicBezTo>
                <a:close/>
              </a:path>
            </a:pathLst>
          </a:custGeom>
          <a:ln w="12700">
            <a:miter lim="400000"/>
          </a:ln>
        </p:spPr>
      </p:pic>
      <p:sp>
        <p:nvSpPr>
          <p:cNvPr id="544" name="Line"/>
          <p:cNvSpPr/>
          <p:nvPr/>
        </p:nvSpPr>
        <p:spPr>
          <a:xfrm flipV="1">
            <a:off x="9584618" y="8078432"/>
            <a:ext cx="1" cy="3183686"/>
          </a:xfrm>
          <a:prstGeom prst="line">
            <a:avLst/>
          </a:prstGeom>
          <a:ln w="25400">
            <a:solidFill>
              <a:srgbClr val="DEDFE0"/>
            </a:solidFill>
          </a:ln>
          <a:effectLst>
            <a:outerShdw sx="100000" sy="100000" kx="0" ky="0" algn="b" rotWithShape="0" blurRad="25400" dist="0" dir="5400000">
              <a:srgbClr val="000000">
                <a:alpha val="38000"/>
              </a:srgbClr>
            </a:outerShdw>
          </a:effectLst>
        </p:spPr>
        <p:txBody>
          <a:bodyPr lIns="91440" tIns="91440" rIns="91440" bIns="91440"/>
          <a:lstStyle/>
          <a:p>
            <a:pPr algn="l" defTabSz="1828800">
              <a:defRPr sz="3200">
                <a:solidFill>
                  <a:srgbClr val="FFFFFF"/>
                </a:solidFill>
                <a:latin typeface="Tahoma"/>
                <a:ea typeface="Tahoma"/>
                <a:cs typeface="Tahoma"/>
                <a:sym typeface="Tahoma"/>
              </a:defRPr>
            </a:pPr>
          </a:p>
        </p:txBody>
      </p:sp>
      <p:sp>
        <p:nvSpPr>
          <p:cNvPr id="545" name="ETHMAN Ethan RUSSELL ayari…"/>
          <p:cNvSpPr txBox="1"/>
          <p:nvPr/>
        </p:nvSpPr>
        <p:spPr>
          <a:xfrm>
            <a:off x="10659371" y="8309713"/>
            <a:ext cx="7832193" cy="1609244"/>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914400">
              <a:lnSpc>
                <a:spcPct val="120000"/>
              </a:lnSpc>
              <a:spcBef>
                <a:spcPts val="2000"/>
              </a:spcBef>
              <a:defRPr cap="all" sz="4400">
                <a:solidFill>
                  <a:srgbClr val="FFFFFF"/>
                </a:solidFill>
                <a:latin typeface="Graphik Compact Bold"/>
                <a:ea typeface="Graphik Compact Bold"/>
                <a:cs typeface="Graphik Compact Bold"/>
                <a:sym typeface="Graphik Compact Bold"/>
              </a:defRPr>
            </a:pPr>
            <a:r>
              <a:t>ETHMAN Ethan RUSSELL ayari</a:t>
            </a:r>
          </a:p>
          <a:p>
            <a:pPr algn="l" defTabSz="1219200">
              <a:lnSpc>
                <a:spcPct val="120000"/>
              </a:lnSpc>
              <a:spcBef>
                <a:spcPts val="1600"/>
              </a:spcBef>
              <a:defRPr sz="3200">
                <a:solidFill>
                  <a:srgbClr val="000000"/>
                </a:solidFill>
                <a:latin typeface="Helvetica"/>
                <a:ea typeface="Helvetica"/>
                <a:cs typeface="Helvetica"/>
                <a:sym typeface="Helvetica"/>
              </a:defRPr>
            </a:pPr>
            <a:r>
              <a:t>        </a:t>
            </a:r>
            <a:r>
              <a:rPr u="sng">
                <a:solidFill>
                  <a:srgbClr val="7890CD"/>
                </a:solidFill>
                <a:uFill>
                  <a:solidFill>
                    <a:srgbClr val="7890CD"/>
                  </a:solidFill>
                </a:uFill>
                <a:hlinkClick r:id="rId4" invalidUrl="" action="" tgtFrame="" tooltip="" history="1" highlightClick="0" endSnd="0"/>
              </a:rPr>
              <a:t>ethan.ayari@lasp.colorado.edu</a:t>
            </a:r>
            <a:r>
              <a:rPr>
                <a:solidFill>
                  <a:srgbClr val="4174C1"/>
                </a:solidFill>
              </a:rPr>
              <a:t> </a:t>
            </a:r>
            <a:r>
              <a:t> </a:t>
            </a:r>
          </a:p>
        </p:txBody>
      </p:sp>
      <p:sp>
        <p:nvSpPr>
          <p:cNvPr id="546" name="Line"/>
          <p:cNvSpPr/>
          <p:nvPr/>
        </p:nvSpPr>
        <p:spPr>
          <a:xfrm flipV="1">
            <a:off x="23195573" y="8371044"/>
            <a:ext cx="1" cy="2597685"/>
          </a:xfrm>
          <a:prstGeom prst="line">
            <a:avLst/>
          </a:prstGeom>
          <a:ln w="63500">
            <a:solidFill>
              <a:srgbClr val="FFFFFF"/>
            </a:solidFill>
            <a:miter/>
          </a:ln>
        </p:spPr>
        <p:txBody>
          <a:bodyPr lIns="243839" tIns="243839" rIns="243839" bIns="243839"/>
          <a:lstStyle/>
          <a:p>
            <a:pPr algn="l" defTabSz="4876800">
              <a:defRPr sz="9600">
                <a:solidFill>
                  <a:srgbClr val="3C3C3C"/>
                </a:solidFill>
                <a:latin typeface="Helvetica"/>
                <a:ea typeface="Helvetica"/>
                <a:cs typeface="Helvetica"/>
                <a:sym typeface="Helvetica"/>
              </a:defRPr>
            </a:pPr>
          </a:p>
        </p:txBody>
      </p:sp>
      <p:sp>
        <p:nvSpPr>
          <p:cNvPr id="547" name="Mail"/>
          <p:cNvSpPr/>
          <p:nvPr/>
        </p:nvSpPr>
        <p:spPr>
          <a:xfrm>
            <a:off x="10794838" y="9429020"/>
            <a:ext cx="587441" cy="371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rgbClr val="FFFFFF"/>
          </a:solidFill>
          <a:ln w="12700">
            <a:miter lim="400000"/>
          </a:ln>
          <a:effectLst>
            <a:outerShdw sx="100000" sy="100000" kx="0" ky="0" algn="b" rotWithShape="0" blurRad="101600" dist="50800" dir="5400000">
              <a:srgbClr val="000000">
                <a:alpha val="35000"/>
              </a:srgbClr>
            </a:outerShdw>
          </a:effectLst>
        </p:spPr>
        <p:txBody>
          <a:bodyPr lIns="121919" tIns="121919" rIns="121919" bIns="121919" anchor="ctr"/>
          <a:lstStyle/>
          <a:p>
            <a:pPr algn="l" defTabSz="2438400">
              <a:defRPr sz="3600">
                <a:solidFill>
                  <a:srgbClr val="1B212C"/>
                </a:solidFill>
                <a:latin typeface="Arial"/>
                <a:ea typeface="Arial"/>
                <a:cs typeface="Arial"/>
                <a:sym typeface="Arial"/>
              </a:defRPr>
            </a:pPr>
          </a:p>
        </p:txBody>
      </p:sp>
      <p:sp>
        <p:nvSpPr>
          <p:cNvPr id="5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14" name="Google Shape;187;p20"/>
          <p:cNvSpPr txBox="1"/>
          <p:nvPr>
            <p:ph type="title"/>
          </p:nvPr>
        </p:nvSpPr>
        <p:spPr>
          <a:xfrm>
            <a:off x="1148366" y="702012"/>
            <a:ext cx="21791810" cy="1629772"/>
          </a:xfrm>
          <a:prstGeom prst="rect">
            <a:avLst/>
          </a:prstGeom>
        </p:spPr>
        <p:txBody>
          <a:bodyPr/>
          <a:lstStyle>
            <a:lvl1pPr>
              <a:defRPr sz="5600"/>
            </a:lvl1pPr>
          </a:lstStyle>
          <a:p>
            <a:pPr/>
            <a:r>
              <a:t>2. What does a physics phd even do??</a:t>
            </a:r>
          </a:p>
        </p:txBody>
      </p:sp>
      <p:sp>
        <p:nvSpPr>
          <p:cNvPr id="215" name="Comps I is satisfied by successfully completing five of the six courses below with a grade of B- or better:…"/>
          <p:cNvSpPr txBox="1"/>
          <p:nvPr/>
        </p:nvSpPr>
        <p:spPr>
          <a:xfrm>
            <a:off x="1621020" y="2773387"/>
            <a:ext cx="12082119" cy="989152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457200">
              <a:spcBef>
                <a:spcPts val="2000"/>
              </a:spcBef>
              <a:defRPr sz="3400">
                <a:solidFill>
                  <a:srgbClr val="111111"/>
                </a:solidFill>
                <a:latin typeface="Graphik"/>
                <a:ea typeface="Graphik"/>
                <a:cs typeface="Graphik"/>
                <a:sym typeface="Graphik"/>
              </a:defRPr>
            </a:pPr>
            <a:r>
              <a:rPr b="1"/>
              <a:t>Comps I</a:t>
            </a:r>
            <a:r>
              <a:t> is satisfied by successfully completing five of the six courses below with a grade of B- or better:</a:t>
            </a:r>
          </a:p>
          <a:p>
            <a:pPr marL="457200" indent="-317500" algn="l" defTabSz="457200">
              <a:spcBef>
                <a:spcPts val="1000"/>
              </a:spcBef>
              <a:buClr>
                <a:srgbClr val="111111"/>
              </a:buClr>
              <a:buSzPct val="100000"/>
              <a:buFont typeface="Helvetica"/>
              <a:buChar char="•"/>
              <a:defRPr sz="3400">
                <a:solidFill>
                  <a:srgbClr val="111111"/>
                </a:solidFill>
                <a:latin typeface="Graphik"/>
                <a:ea typeface="Graphik"/>
                <a:cs typeface="Graphik"/>
                <a:sym typeface="Graphik"/>
              </a:defRPr>
            </a:pPr>
            <a:r>
              <a:t>Quantum Mechanics 1,2 (PHYS 5250 and PHYS 5260)</a:t>
            </a:r>
          </a:p>
          <a:p>
            <a:pPr marL="457200" indent="-317500" algn="l" defTabSz="457200">
              <a:spcBef>
                <a:spcPts val="1000"/>
              </a:spcBef>
              <a:buClr>
                <a:srgbClr val="111111"/>
              </a:buClr>
              <a:buSzPct val="100000"/>
              <a:buFont typeface="Helvetica"/>
              <a:buChar char="•"/>
              <a:defRPr sz="3400">
                <a:solidFill>
                  <a:srgbClr val="111111"/>
                </a:solidFill>
                <a:latin typeface="Graphik"/>
                <a:ea typeface="Graphik"/>
                <a:cs typeface="Graphik"/>
                <a:sym typeface="Graphik"/>
              </a:defRPr>
            </a:pPr>
            <a:r>
              <a:t>Electromagnetic Theory 1,2 (PHYS 7310 and PHYS 7320)</a:t>
            </a:r>
          </a:p>
          <a:p>
            <a:pPr marL="457200" indent="-317500" algn="l" defTabSz="457200">
              <a:spcBef>
                <a:spcPts val="1000"/>
              </a:spcBef>
              <a:buClr>
                <a:srgbClr val="111111"/>
              </a:buClr>
              <a:buSzPct val="100000"/>
              <a:buFont typeface="Helvetica"/>
              <a:buChar char="•"/>
              <a:defRPr sz="3400">
                <a:solidFill>
                  <a:srgbClr val="111111"/>
                </a:solidFill>
                <a:latin typeface="Graphik"/>
                <a:ea typeface="Graphik"/>
                <a:cs typeface="Graphik"/>
                <a:sym typeface="Graphik"/>
              </a:defRPr>
            </a:pPr>
            <a:r>
              <a:t>Statistical Mechanics (PHYS 7230)</a:t>
            </a:r>
          </a:p>
          <a:p>
            <a:pPr marL="457200" indent="-317500" algn="l" defTabSz="457200">
              <a:spcBef>
                <a:spcPts val="1000"/>
              </a:spcBef>
              <a:buClr>
                <a:srgbClr val="111111"/>
              </a:buClr>
              <a:buSzPct val="100000"/>
              <a:buFont typeface="Helvetica"/>
              <a:buChar char="•"/>
              <a:defRPr sz="3400">
                <a:solidFill>
                  <a:srgbClr val="111111"/>
                </a:solidFill>
                <a:latin typeface="Graphik"/>
                <a:ea typeface="Graphik"/>
                <a:cs typeface="Graphik"/>
                <a:sym typeface="Graphik"/>
              </a:defRPr>
            </a:pPr>
            <a:r>
              <a:t>Theoretical Mechanics (PHYS 5210)</a:t>
            </a:r>
          </a:p>
          <a:p>
            <a:pPr algn="l" defTabSz="457200">
              <a:spcBef>
                <a:spcPts val="2000"/>
              </a:spcBef>
              <a:defRPr sz="3400">
                <a:solidFill>
                  <a:srgbClr val="111111"/>
                </a:solidFill>
                <a:latin typeface="Graphik"/>
                <a:ea typeface="Graphik"/>
                <a:cs typeface="Graphik"/>
                <a:sym typeface="Graphik"/>
              </a:defRPr>
            </a:pPr>
            <a:r>
              <a:rPr b="1"/>
              <a:t>Comps II</a:t>
            </a:r>
            <a:r>
              <a:t> consists of the preparation of a formal paper that summarizes a broad research topic. The student then delivers an oral presentation about the content of the research paper and takes an oral examination on the research topic as well as his/her general knowledge of physics.</a:t>
            </a:r>
          </a:p>
          <a:p>
            <a:pPr algn="l" defTabSz="457200">
              <a:spcBef>
                <a:spcPts val="2000"/>
              </a:spcBef>
              <a:defRPr sz="3400">
                <a:solidFill>
                  <a:srgbClr val="111111"/>
                </a:solidFill>
                <a:latin typeface="Graphik"/>
                <a:ea typeface="Graphik"/>
                <a:cs typeface="Graphik"/>
                <a:sym typeface="Graphik"/>
              </a:defRPr>
            </a:pPr>
            <a:r>
              <a:rPr b="1"/>
              <a:t>Comps III</a:t>
            </a:r>
            <a:r>
              <a:t> is a roadmap to graduation, making sure that you’ll finally stop going to school one day!</a:t>
            </a:r>
          </a:p>
        </p:txBody>
      </p:sp>
      <p:sp>
        <p:nvSpPr>
          <p:cNvPr id="216" name="Line"/>
          <p:cNvSpPr/>
          <p:nvPr/>
        </p:nvSpPr>
        <p:spPr>
          <a:xfrm flipV="1">
            <a:off x="23204007"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17" name="Slide Number"/>
          <p:cNvSpPr txBox="1"/>
          <p:nvPr>
            <p:ph type="sldNum" sz="quarter" idx="2"/>
          </p:nvPr>
        </p:nvSpPr>
        <p:spPr>
          <a:xfrm>
            <a:off x="23372480" y="12519395"/>
            <a:ext cx="6839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218" name="Image" descr="Image"/>
          <p:cNvPicPr>
            <a:picLocks noChangeAspect="1"/>
          </p:cNvPicPr>
          <p:nvPr/>
        </p:nvPicPr>
        <p:blipFill>
          <a:blip r:embed="rId2">
            <a:extLst/>
          </a:blip>
          <a:stretch>
            <a:fillRect/>
          </a:stretch>
        </p:blipFill>
        <p:spPr>
          <a:xfrm>
            <a:off x="13775988" y="3987463"/>
            <a:ext cx="9342469" cy="5231783"/>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50" name="Image" descr="Image"/>
          <p:cNvPicPr>
            <a:picLocks noChangeAspect="1"/>
          </p:cNvPicPr>
          <p:nvPr/>
        </p:nvPicPr>
        <p:blipFill>
          <a:blip r:embed="rId2">
            <a:alphaModFix amt="7567"/>
            <a:extLst/>
          </a:blip>
          <a:srcRect l="0" t="7597" r="0" b="7597"/>
          <a:stretch>
            <a:fillRect/>
          </a:stretch>
        </p:blipFill>
        <p:spPr>
          <a:xfrm>
            <a:off x="-1" y="-34902"/>
            <a:ext cx="24384001" cy="13785805"/>
          </a:xfrm>
          <a:prstGeom prst="rect">
            <a:avLst/>
          </a:prstGeom>
          <a:ln w="12700">
            <a:miter lim="400000"/>
          </a:ln>
        </p:spPr>
      </p:pic>
      <p:sp>
        <p:nvSpPr>
          <p:cNvPr id="551" name="Title 1"/>
          <p:cNvSpPr txBox="1"/>
          <p:nvPr>
            <p:ph type="body" idx="22"/>
          </p:nvPr>
        </p:nvSpPr>
        <p:spPr>
          <a:xfrm>
            <a:off x="5506100" y="3705026"/>
            <a:ext cx="13115269" cy="2597686"/>
          </a:xfrm>
          <a:prstGeom prst="rect">
            <a:avLst/>
          </a:prstGeom>
        </p:spPr>
        <p:txBody>
          <a:bodyPr/>
          <a:lstStyle>
            <a:lvl1pPr algn="ctr" defTabSz="914400">
              <a:defRPr sz="14400">
                <a:solidFill>
                  <a:srgbClr val="AE9149"/>
                </a:solidFill>
                <a:latin typeface="Graphik Compact Bold"/>
                <a:ea typeface="Graphik Compact Bold"/>
                <a:cs typeface="Graphik Compact Bold"/>
                <a:sym typeface="Graphik Compact Bold"/>
              </a:defRPr>
            </a:lvl1pPr>
          </a:lstStyle>
          <a:p>
            <a:pPr/>
            <a:r>
              <a:t>THANK YOU!</a:t>
            </a:r>
          </a:p>
        </p:txBody>
      </p:sp>
      <p:pic>
        <p:nvPicPr>
          <p:cNvPr id="552" name="Google Shape;136;p13" descr="Google Shape;136;p13"/>
          <p:cNvPicPr>
            <a:picLocks noChangeAspect="1"/>
          </p:cNvPicPr>
          <p:nvPr/>
        </p:nvPicPr>
        <p:blipFill>
          <a:blip r:embed="rId3">
            <a:extLst/>
          </a:blip>
          <a:srcRect l="17781" t="5317" r="14449" b="3387"/>
          <a:stretch>
            <a:fillRect/>
          </a:stretch>
        </p:blipFill>
        <p:spPr>
          <a:xfrm>
            <a:off x="5642101" y="8221235"/>
            <a:ext cx="2867592" cy="2897304"/>
          </a:xfrm>
          <a:custGeom>
            <a:avLst/>
            <a:gdLst/>
            <a:ahLst/>
            <a:cxnLst>
              <a:cxn ang="0">
                <a:pos x="wd2" y="hd2"/>
              </a:cxn>
              <a:cxn ang="5400000">
                <a:pos x="wd2" y="hd2"/>
              </a:cxn>
              <a:cxn ang="10800000">
                <a:pos x="wd2" y="hd2"/>
              </a:cxn>
              <a:cxn ang="16200000">
                <a:pos x="wd2" y="hd2"/>
              </a:cxn>
            </a:cxnLst>
            <a:rect l="0" t="0" r="r" b="b"/>
            <a:pathLst>
              <a:path w="21181" h="21545" fill="norm" stroke="1" extrusionOk="0">
                <a:moveTo>
                  <a:pt x="10565" y="1"/>
                </a:moveTo>
                <a:cubicBezTo>
                  <a:pt x="9005" y="-6"/>
                  <a:pt x="8677" y="23"/>
                  <a:pt x="7968" y="219"/>
                </a:cubicBezTo>
                <a:cubicBezTo>
                  <a:pt x="3109" y="1566"/>
                  <a:pt x="0" y="5646"/>
                  <a:pt x="0" y="10670"/>
                </a:cubicBezTo>
                <a:cubicBezTo>
                  <a:pt x="0" y="11487"/>
                  <a:pt x="293" y="13355"/>
                  <a:pt x="478" y="13709"/>
                </a:cubicBezTo>
                <a:cubicBezTo>
                  <a:pt x="531" y="13811"/>
                  <a:pt x="632" y="14097"/>
                  <a:pt x="704" y="14344"/>
                </a:cubicBezTo>
                <a:cubicBezTo>
                  <a:pt x="857" y="14876"/>
                  <a:pt x="1515" y="16156"/>
                  <a:pt x="1876" y="16625"/>
                </a:cubicBezTo>
                <a:cubicBezTo>
                  <a:pt x="2016" y="16808"/>
                  <a:pt x="2396" y="17247"/>
                  <a:pt x="2717" y="17599"/>
                </a:cubicBezTo>
                <a:lnTo>
                  <a:pt x="3301" y="18240"/>
                </a:lnTo>
                <a:lnTo>
                  <a:pt x="5347" y="18269"/>
                </a:lnTo>
                <a:cubicBezTo>
                  <a:pt x="6472" y="18284"/>
                  <a:pt x="9779" y="18284"/>
                  <a:pt x="12696" y="18269"/>
                </a:cubicBezTo>
                <a:lnTo>
                  <a:pt x="17999" y="18243"/>
                </a:lnTo>
                <a:lnTo>
                  <a:pt x="18289" y="17968"/>
                </a:lnTo>
                <a:cubicBezTo>
                  <a:pt x="18673" y="17605"/>
                  <a:pt x="19317" y="16733"/>
                  <a:pt x="19749" y="15994"/>
                </a:cubicBezTo>
                <a:cubicBezTo>
                  <a:pt x="21239" y="13447"/>
                  <a:pt x="21600" y="10041"/>
                  <a:pt x="20673" y="7258"/>
                </a:cubicBezTo>
                <a:cubicBezTo>
                  <a:pt x="20403" y="6448"/>
                  <a:pt x="19459" y="4636"/>
                  <a:pt x="19031" y="4106"/>
                </a:cubicBezTo>
                <a:cubicBezTo>
                  <a:pt x="17442" y="2136"/>
                  <a:pt x="15572" y="879"/>
                  <a:pt x="13344" y="278"/>
                </a:cubicBezTo>
                <a:cubicBezTo>
                  <a:pt x="12450" y="37"/>
                  <a:pt x="12174" y="8"/>
                  <a:pt x="10565" y="1"/>
                </a:cubicBezTo>
                <a:close/>
                <a:moveTo>
                  <a:pt x="12292" y="3061"/>
                </a:moveTo>
                <a:cubicBezTo>
                  <a:pt x="13745" y="3085"/>
                  <a:pt x="15087" y="3736"/>
                  <a:pt x="15976" y="4897"/>
                </a:cubicBezTo>
                <a:cubicBezTo>
                  <a:pt x="16429" y="5488"/>
                  <a:pt x="16444" y="5498"/>
                  <a:pt x="17023" y="5555"/>
                </a:cubicBezTo>
                <a:cubicBezTo>
                  <a:pt x="18362" y="5687"/>
                  <a:pt x="19385" y="6343"/>
                  <a:pt x="19984" y="7453"/>
                </a:cubicBezTo>
                <a:cubicBezTo>
                  <a:pt x="20292" y="8023"/>
                  <a:pt x="20421" y="8956"/>
                  <a:pt x="20300" y="9769"/>
                </a:cubicBezTo>
                <a:cubicBezTo>
                  <a:pt x="20166" y="10674"/>
                  <a:pt x="18204" y="12819"/>
                  <a:pt x="16970" y="13414"/>
                </a:cubicBezTo>
                <a:lnTo>
                  <a:pt x="16231" y="13774"/>
                </a:lnTo>
                <a:lnTo>
                  <a:pt x="15918" y="13411"/>
                </a:lnTo>
                <a:cubicBezTo>
                  <a:pt x="15746" y="13211"/>
                  <a:pt x="15575" y="13042"/>
                  <a:pt x="15537" y="13042"/>
                </a:cubicBezTo>
                <a:cubicBezTo>
                  <a:pt x="15499" y="13042"/>
                  <a:pt x="15222" y="13309"/>
                  <a:pt x="14924" y="13633"/>
                </a:cubicBezTo>
                <a:cubicBezTo>
                  <a:pt x="14627" y="13957"/>
                  <a:pt x="14225" y="14301"/>
                  <a:pt x="14030" y="14394"/>
                </a:cubicBezTo>
                <a:cubicBezTo>
                  <a:pt x="13834" y="14488"/>
                  <a:pt x="13434" y="14782"/>
                  <a:pt x="13142" y="15049"/>
                </a:cubicBezTo>
                <a:cubicBezTo>
                  <a:pt x="12807" y="15355"/>
                  <a:pt x="12489" y="15551"/>
                  <a:pt x="12283" y="15584"/>
                </a:cubicBezTo>
                <a:cubicBezTo>
                  <a:pt x="11201" y="15753"/>
                  <a:pt x="10812" y="15757"/>
                  <a:pt x="10753" y="15601"/>
                </a:cubicBezTo>
                <a:cubicBezTo>
                  <a:pt x="10720" y="15515"/>
                  <a:pt x="10747" y="15058"/>
                  <a:pt x="10814" y="14583"/>
                </a:cubicBezTo>
                <a:cubicBezTo>
                  <a:pt x="10921" y="13821"/>
                  <a:pt x="10977" y="13673"/>
                  <a:pt x="11283" y="13332"/>
                </a:cubicBezTo>
                <a:lnTo>
                  <a:pt x="11632" y="12945"/>
                </a:lnTo>
                <a:lnTo>
                  <a:pt x="12470" y="12945"/>
                </a:lnTo>
                <a:lnTo>
                  <a:pt x="13309" y="12945"/>
                </a:lnTo>
                <a:lnTo>
                  <a:pt x="13795" y="12470"/>
                </a:lnTo>
                <a:lnTo>
                  <a:pt x="14285" y="11995"/>
                </a:lnTo>
                <a:lnTo>
                  <a:pt x="14561" y="10044"/>
                </a:lnTo>
                <a:cubicBezTo>
                  <a:pt x="14815" y="8231"/>
                  <a:pt x="14847" y="8092"/>
                  <a:pt x="15044" y="8064"/>
                </a:cubicBezTo>
                <a:cubicBezTo>
                  <a:pt x="15191" y="8043"/>
                  <a:pt x="15275" y="7940"/>
                  <a:pt x="15317" y="7727"/>
                </a:cubicBezTo>
                <a:cubicBezTo>
                  <a:pt x="15456" y="7028"/>
                  <a:pt x="15463" y="7034"/>
                  <a:pt x="14563" y="7066"/>
                </a:cubicBezTo>
                <a:lnTo>
                  <a:pt x="13749" y="7096"/>
                </a:lnTo>
                <a:lnTo>
                  <a:pt x="13628" y="7695"/>
                </a:lnTo>
                <a:cubicBezTo>
                  <a:pt x="13562" y="8025"/>
                  <a:pt x="13412" y="9013"/>
                  <a:pt x="13291" y="9893"/>
                </a:cubicBezTo>
                <a:cubicBezTo>
                  <a:pt x="13170" y="10773"/>
                  <a:pt x="13025" y="11551"/>
                  <a:pt x="12972" y="11620"/>
                </a:cubicBezTo>
                <a:cubicBezTo>
                  <a:pt x="12830" y="11801"/>
                  <a:pt x="10332" y="11795"/>
                  <a:pt x="10263" y="11614"/>
                </a:cubicBezTo>
                <a:cubicBezTo>
                  <a:pt x="10236" y="11543"/>
                  <a:pt x="10248" y="11306"/>
                  <a:pt x="10292" y="11089"/>
                </a:cubicBezTo>
                <a:lnTo>
                  <a:pt x="10374" y="10696"/>
                </a:lnTo>
                <a:lnTo>
                  <a:pt x="10987" y="10643"/>
                </a:lnTo>
                <a:cubicBezTo>
                  <a:pt x="11561" y="10596"/>
                  <a:pt x="11633" y="10565"/>
                  <a:pt x="12098" y="10103"/>
                </a:cubicBezTo>
                <a:cubicBezTo>
                  <a:pt x="12509" y="9695"/>
                  <a:pt x="12603" y="9531"/>
                  <a:pt x="12652" y="9153"/>
                </a:cubicBezTo>
                <a:cubicBezTo>
                  <a:pt x="12685" y="8901"/>
                  <a:pt x="12735" y="8569"/>
                  <a:pt x="12764" y="8418"/>
                </a:cubicBezTo>
                <a:lnTo>
                  <a:pt x="12813" y="8146"/>
                </a:lnTo>
                <a:lnTo>
                  <a:pt x="12168" y="8146"/>
                </a:lnTo>
                <a:lnTo>
                  <a:pt x="11524" y="8146"/>
                </a:lnTo>
                <a:lnTo>
                  <a:pt x="11456" y="8689"/>
                </a:lnTo>
                <a:cubicBezTo>
                  <a:pt x="11379" y="9310"/>
                  <a:pt x="11246" y="9470"/>
                  <a:pt x="10846" y="9424"/>
                </a:cubicBezTo>
                <a:cubicBezTo>
                  <a:pt x="10520" y="9386"/>
                  <a:pt x="10512" y="9314"/>
                  <a:pt x="10741" y="7919"/>
                </a:cubicBezTo>
                <a:lnTo>
                  <a:pt x="10887" y="7045"/>
                </a:lnTo>
                <a:lnTo>
                  <a:pt x="10005" y="7045"/>
                </a:lnTo>
                <a:lnTo>
                  <a:pt x="9126" y="7045"/>
                </a:lnTo>
                <a:lnTo>
                  <a:pt x="9126" y="7320"/>
                </a:lnTo>
                <a:cubicBezTo>
                  <a:pt x="9125" y="7471"/>
                  <a:pt x="9098" y="7688"/>
                  <a:pt x="9067" y="7804"/>
                </a:cubicBezTo>
                <a:cubicBezTo>
                  <a:pt x="9025" y="7961"/>
                  <a:pt x="9064" y="8028"/>
                  <a:pt x="9219" y="8070"/>
                </a:cubicBezTo>
                <a:cubicBezTo>
                  <a:pt x="9405" y="8119"/>
                  <a:pt x="9422" y="8174"/>
                  <a:pt x="9363" y="8559"/>
                </a:cubicBezTo>
                <a:cubicBezTo>
                  <a:pt x="9237" y="9384"/>
                  <a:pt x="9188" y="9445"/>
                  <a:pt x="8639" y="9445"/>
                </a:cubicBezTo>
                <a:cubicBezTo>
                  <a:pt x="8368" y="9445"/>
                  <a:pt x="8128" y="9409"/>
                  <a:pt x="8103" y="9368"/>
                </a:cubicBezTo>
                <a:cubicBezTo>
                  <a:pt x="8037" y="9261"/>
                  <a:pt x="8537" y="6015"/>
                  <a:pt x="8639" y="5886"/>
                </a:cubicBezTo>
                <a:cubicBezTo>
                  <a:pt x="8753" y="5741"/>
                  <a:pt x="11585" y="5704"/>
                  <a:pt x="11752" y="5844"/>
                </a:cubicBezTo>
                <a:cubicBezTo>
                  <a:pt x="11841" y="5918"/>
                  <a:pt x="11854" y="6066"/>
                  <a:pt x="11796" y="6370"/>
                </a:cubicBezTo>
                <a:cubicBezTo>
                  <a:pt x="11751" y="6603"/>
                  <a:pt x="11714" y="6830"/>
                  <a:pt x="11711" y="6874"/>
                </a:cubicBezTo>
                <a:cubicBezTo>
                  <a:pt x="11709" y="6918"/>
                  <a:pt x="11986" y="6941"/>
                  <a:pt x="12327" y="6924"/>
                </a:cubicBezTo>
                <a:lnTo>
                  <a:pt x="12945" y="6895"/>
                </a:lnTo>
                <a:lnTo>
                  <a:pt x="13036" y="6272"/>
                </a:lnTo>
                <a:cubicBezTo>
                  <a:pt x="13121" y="5674"/>
                  <a:pt x="13111" y="5634"/>
                  <a:pt x="12802" y="5148"/>
                </a:cubicBezTo>
                <a:lnTo>
                  <a:pt x="12482" y="4646"/>
                </a:lnTo>
                <a:lnTo>
                  <a:pt x="10562" y="4646"/>
                </a:lnTo>
                <a:cubicBezTo>
                  <a:pt x="8636" y="4646"/>
                  <a:pt x="8380" y="4599"/>
                  <a:pt x="8630" y="4295"/>
                </a:cubicBezTo>
                <a:cubicBezTo>
                  <a:pt x="8863" y="4013"/>
                  <a:pt x="9989" y="3473"/>
                  <a:pt x="10811" y="3250"/>
                </a:cubicBezTo>
                <a:cubicBezTo>
                  <a:pt x="11307" y="3116"/>
                  <a:pt x="11807" y="3053"/>
                  <a:pt x="12292" y="3061"/>
                </a:cubicBezTo>
                <a:close/>
                <a:moveTo>
                  <a:pt x="6915" y="6166"/>
                </a:moveTo>
                <a:cubicBezTo>
                  <a:pt x="6992" y="6161"/>
                  <a:pt x="7055" y="6166"/>
                  <a:pt x="7100" y="6184"/>
                </a:cubicBezTo>
                <a:cubicBezTo>
                  <a:pt x="7260" y="6245"/>
                  <a:pt x="7260" y="6211"/>
                  <a:pt x="6933" y="8326"/>
                </a:cubicBezTo>
                <a:cubicBezTo>
                  <a:pt x="6828" y="9004"/>
                  <a:pt x="6777" y="9622"/>
                  <a:pt x="6819" y="9696"/>
                </a:cubicBezTo>
                <a:cubicBezTo>
                  <a:pt x="6860" y="9769"/>
                  <a:pt x="7065" y="10013"/>
                  <a:pt x="7273" y="10239"/>
                </a:cubicBezTo>
                <a:lnTo>
                  <a:pt x="7651" y="10649"/>
                </a:lnTo>
                <a:lnTo>
                  <a:pt x="8287" y="10584"/>
                </a:lnTo>
                <a:cubicBezTo>
                  <a:pt x="9048" y="10505"/>
                  <a:pt x="9110" y="10577"/>
                  <a:pt x="8961" y="11405"/>
                </a:cubicBezTo>
                <a:cubicBezTo>
                  <a:pt x="8872" y="11904"/>
                  <a:pt x="8884" y="11971"/>
                  <a:pt x="9120" y="12305"/>
                </a:cubicBezTo>
                <a:lnTo>
                  <a:pt x="9372" y="12665"/>
                </a:lnTo>
                <a:lnTo>
                  <a:pt x="9146" y="12851"/>
                </a:lnTo>
                <a:cubicBezTo>
                  <a:pt x="8583" y="13311"/>
                  <a:pt x="6458" y="13382"/>
                  <a:pt x="5678" y="12969"/>
                </a:cubicBezTo>
                <a:cubicBezTo>
                  <a:pt x="5445" y="12845"/>
                  <a:pt x="5097" y="12744"/>
                  <a:pt x="4910" y="12744"/>
                </a:cubicBezTo>
                <a:cubicBezTo>
                  <a:pt x="4526" y="12744"/>
                  <a:pt x="4546" y="12698"/>
                  <a:pt x="4368" y="14220"/>
                </a:cubicBezTo>
                <a:cubicBezTo>
                  <a:pt x="4315" y="14674"/>
                  <a:pt x="4212" y="15147"/>
                  <a:pt x="4142" y="15271"/>
                </a:cubicBezTo>
                <a:cubicBezTo>
                  <a:pt x="4072" y="15395"/>
                  <a:pt x="3741" y="15762"/>
                  <a:pt x="3403" y="16082"/>
                </a:cubicBezTo>
                <a:lnTo>
                  <a:pt x="2791" y="16664"/>
                </a:lnTo>
                <a:lnTo>
                  <a:pt x="2345" y="16056"/>
                </a:lnTo>
                <a:cubicBezTo>
                  <a:pt x="2101" y="15721"/>
                  <a:pt x="1824" y="15242"/>
                  <a:pt x="1730" y="14993"/>
                </a:cubicBezTo>
                <a:cubicBezTo>
                  <a:pt x="1569" y="14570"/>
                  <a:pt x="1568" y="14507"/>
                  <a:pt x="1721" y="14031"/>
                </a:cubicBezTo>
                <a:cubicBezTo>
                  <a:pt x="1811" y="13751"/>
                  <a:pt x="1885" y="13480"/>
                  <a:pt x="1885" y="13432"/>
                </a:cubicBezTo>
                <a:cubicBezTo>
                  <a:pt x="1885" y="13384"/>
                  <a:pt x="2040" y="13141"/>
                  <a:pt x="2231" y="12889"/>
                </a:cubicBezTo>
                <a:cubicBezTo>
                  <a:pt x="2473" y="12569"/>
                  <a:pt x="2580" y="12324"/>
                  <a:pt x="2580" y="12083"/>
                </a:cubicBezTo>
                <a:cubicBezTo>
                  <a:pt x="2580" y="11893"/>
                  <a:pt x="2638" y="11594"/>
                  <a:pt x="2712" y="11416"/>
                </a:cubicBezTo>
                <a:cubicBezTo>
                  <a:pt x="2844" y="11096"/>
                  <a:pt x="3489" y="10445"/>
                  <a:pt x="3673" y="10445"/>
                </a:cubicBezTo>
                <a:cubicBezTo>
                  <a:pt x="3726" y="10445"/>
                  <a:pt x="3770" y="10101"/>
                  <a:pt x="3770" y="9669"/>
                </a:cubicBezTo>
                <a:cubicBezTo>
                  <a:pt x="3770" y="9243"/>
                  <a:pt x="3809" y="8753"/>
                  <a:pt x="3858" y="8580"/>
                </a:cubicBezTo>
                <a:cubicBezTo>
                  <a:pt x="3941" y="8289"/>
                  <a:pt x="3921" y="8251"/>
                  <a:pt x="3585" y="8031"/>
                </a:cubicBezTo>
                <a:cubicBezTo>
                  <a:pt x="3036" y="7673"/>
                  <a:pt x="3104" y="7501"/>
                  <a:pt x="3817" y="7465"/>
                </a:cubicBezTo>
                <a:cubicBezTo>
                  <a:pt x="4274" y="7441"/>
                  <a:pt x="4471" y="7379"/>
                  <a:pt x="4661" y="7202"/>
                </a:cubicBezTo>
                <a:cubicBezTo>
                  <a:pt x="5153" y="6743"/>
                  <a:pt x="6377" y="6201"/>
                  <a:pt x="6915" y="6166"/>
                </a:cubicBezTo>
                <a:close/>
                <a:moveTo>
                  <a:pt x="18058" y="7890"/>
                </a:moveTo>
                <a:cubicBezTo>
                  <a:pt x="18058" y="7868"/>
                  <a:pt x="17901" y="7944"/>
                  <a:pt x="17709" y="8058"/>
                </a:cubicBezTo>
                <a:cubicBezTo>
                  <a:pt x="16947" y="8511"/>
                  <a:pt x="16372" y="9535"/>
                  <a:pt x="16674" y="9902"/>
                </a:cubicBezTo>
                <a:cubicBezTo>
                  <a:pt x="16968" y="10259"/>
                  <a:pt x="17373" y="9941"/>
                  <a:pt x="17513" y="9244"/>
                </a:cubicBezTo>
                <a:cubicBezTo>
                  <a:pt x="17551" y="9052"/>
                  <a:pt x="17690" y="8678"/>
                  <a:pt x="17820" y="8412"/>
                </a:cubicBezTo>
                <a:cubicBezTo>
                  <a:pt x="17951" y="8146"/>
                  <a:pt x="18058" y="7911"/>
                  <a:pt x="18058" y="7890"/>
                </a:cubicBezTo>
                <a:close/>
                <a:moveTo>
                  <a:pt x="8830" y="18821"/>
                </a:moveTo>
                <a:lnTo>
                  <a:pt x="8830" y="20185"/>
                </a:lnTo>
                <a:cubicBezTo>
                  <a:pt x="8830" y="21306"/>
                  <a:pt x="8855" y="21545"/>
                  <a:pt x="8973" y="21545"/>
                </a:cubicBezTo>
                <a:cubicBezTo>
                  <a:pt x="9074" y="21545"/>
                  <a:pt x="9125" y="21401"/>
                  <a:pt x="9146" y="21073"/>
                </a:cubicBezTo>
                <a:lnTo>
                  <a:pt x="9178" y="20607"/>
                </a:lnTo>
                <a:lnTo>
                  <a:pt x="9671" y="20480"/>
                </a:lnTo>
                <a:cubicBezTo>
                  <a:pt x="10235" y="20335"/>
                  <a:pt x="10418" y="20142"/>
                  <a:pt x="10418" y="19686"/>
                </a:cubicBezTo>
                <a:cubicBezTo>
                  <a:pt x="10418" y="19147"/>
                  <a:pt x="10142" y="18917"/>
                  <a:pt x="9439" y="18865"/>
                </a:cubicBezTo>
                <a:lnTo>
                  <a:pt x="8830" y="18821"/>
                </a:lnTo>
                <a:close/>
                <a:moveTo>
                  <a:pt x="7733" y="18845"/>
                </a:moveTo>
                <a:cubicBezTo>
                  <a:pt x="7580" y="18845"/>
                  <a:pt x="7462" y="19006"/>
                  <a:pt x="7241" y="19521"/>
                </a:cubicBezTo>
                <a:cubicBezTo>
                  <a:pt x="6789" y="20568"/>
                  <a:pt x="6606" y="20899"/>
                  <a:pt x="6499" y="20860"/>
                </a:cubicBezTo>
                <a:cubicBezTo>
                  <a:pt x="6445" y="20841"/>
                  <a:pt x="6237" y="20415"/>
                  <a:pt x="6039" y="19913"/>
                </a:cubicBezTo>
                <a:cubicBezTo>
                  <a:pt x="5669" y="18976"/>
                  <a:pt x="5503" y="18765"/>
                  <a:pt x="5221" y="18874"/>
                </a:cubicBezTo>
                <a:cubicBezTo>
                  <a:pt x="5082" y="18928"/>
                  <a:pt x="5060" y="19126"/>
                  <a:pt x="5060" y="20241"/>
                </a:cubicBezTo>
                <a:cubicBezTo>
                  <a:pt x="5060" y="21319"/>
                  <a:pt x="5083" y="21545"/>
                  <a:pt x="5203" y="21545"/>
                </a:cubicBezTo>
                <a:cubicBezTo>
                  <a:pt x="5319" y="21545"/>
                  <a:pt x="5354" y="21344"/>
                  <a:pt x="5376" y="20545"/>
                </a:cubicBezTo>
                <a:cubicBezTo>
                  <a:pt x="5392" y="19994"/>
                  <a:pt x="5446" y="19534"/>
                  <a:pt x="5494" y="19521"/>
                </a:cubicBezTo>
                <a:cubicBezTo>
                  <a:pt x="5541" y="19507"/>
                  <a:pt x="5762" y="19958"/>
                  <a:pt x="5983" y="20524"/>
                </a:cubicBezTo>
                <a:cubicBezTo>
                  <a:pt x="6266" y="21248"/>
                  <a:pt x="6428" y="21542"/>
                  <a:pt x="6531" y="21522"/>
                </a:cubicBezTo>
                <a:cubicBezTo>
                  <a:pt x="6614" y="21505"/>
                  <a:pt x="6856" y="21054"/>
                  <a:pt x="7082" y="20497"/>
                </a:cubicBezTo>
                <a:cubicBezTo>
                  <a:pt x="7305" y="19949"/>
                  <a:pt x="7535" y="19499"/>
                  <a:pt x="7590" y="19497"/>
                </a:cubicBezTo>
                <a:cubicBezTo>
                  <a:pt x="7648" y="19495"/>
                  <a:pt x="7699" y="19922"/>
                  <a:pt x="7716" y="20527"/>
                </a:cubicBezTo>
                <a:cubicBezTo>
                  <a:pt x="7736" y="21282"/>
                  <a:pt x="7777" y="21548"/>
                  <a:pt x="7865" y="21519"/>
                </a:cubicBezTo>
                <a:cubicBezTo>
                  <a:pt x="7947" y="21491"/>
                  <a:pt x="7995" y="21131"/>
                  <a:pt x="8015" y="20385"/>
                </a:cubicBezTo>
                <a:cubicBezTo>
                  <a:pt x="8049" y="19087"/>
                  <a:pt x="8006" y="18845"/>
                  <a:pt x="7733" y="18845"/>
                </a:cubicBezTo>
                <a:close/>
                <a:moveTo>
                  <a:pt x="14728" y="18857"/>
                </a:moveTo>
                <a:cubicBezTo>
                  <a:pt x="14626" y="18848"/>
                  <a:pt x="14516" y="18851"/>
                  <a:pt x="14408" y="18865"/>
                </a:cubicBezTo>
                <a:cubicBezTo>
                  <a:pt x="14264" y="18885"/>
                  <a:pt x="14123" y="18924"/>
                  <a:pt x="13998" y="18989"/>
                </a:cubicBezTo>
                <a:cubicBezTo>
                  <a:pt x="13688" y="19151"/>
                  <a:pt x="13394" y="19763"/>
                  <a:pt x="13394" y="20250"/>
                </a:cubicBezTo>
                <a:cubicBezTo>
                  <a:pt x="13394" y="20630"/>
                  <a:pt x="13643" y="21234"/>
                  <a:pt x="13869" y="21406"/>
                </a:cubicBezTo>
                <a:cubicBezTo>
                  <a:pt x="14114" y="21594"/>
                  <a:pt x="15024" y="21584"/>
                  <a:pt x="15182" y="21392"/>
                </a:cubicBezTo>
                <a:cubicBezTo>
                  <a:pt x="15360" y="21176"/>
                  <a:pt x="15265" y="21130"/>
                  <a:pt x="14918" y="21262"/>
                </a:cubicBezTo>
                <a:cubicBezTo>
                  <a:pt x="14212" y="21530"/>
                  <a:pt x="13647" y="20983"/>
                  <a:pt x="13722" y="20102"/>
                </a:cubicBezTo>
                <a:cubicBezTo>
                  <a:pt x="13756" y="19703"/>
                  <a:pt x="13825" y="19552"/>
                  <a:pt x="14077" y="19326"/>
                </a:cubicBezTo>
                <a:cubicBezTo>
                  <a:pt x="14434" y="19004"/>
                  <a:pt x="14576" y="18983"/>
                  <a:pt x="14986" y="19196"/>
                </a:cubicBezTo>
                <a:cubicBezTo>
                  <a:pt x="15243" y="19330"/>
                  <a:pt x="15279" y="19330"/>
                  <a:pt x="15279" y="19199"/>
                </a:cubicBezTo>
                <a:cubicBezTo>
                  <a:pt x="15279" y="19005"/>
                  <a:pt x="15033" y="18882"/>
                  <a:pt x="14728" y="18857"/>
                </a:cubicBezTo>
                <a:close/>
                <a:moveTo>
                  <a:pt x="11884" y="18859"/>
                </a:moveTo>
                <a:cubicBezTo>
                  <a:pt x="11712" y="18870"/>
                  <a:pt x="11535" y="19322"/>
                  <a:pt x="11216" y="20220"/>
                </a:cubicBezTo>
                <a:cubicBezTo>
                  <a:pt x="10882" y="21157"/>
                  <a:pt x="10782" y="21545"/>
                  <a:pt x="10876" y="21545"/>
                </a:cubicBezTo>
                <a:cubicBezTo>
                  <a:pt x="10949" y="21545"/>
                  <a:pt x="11076" y="21386"/>
                  <a:pt x="11157" y="21191"/>
                </a:cubicBezTo>
                <a:cubicBezTo>
                  <a:pt x="11304" y="20836"/>
                  <a:pt x="11305" y="20833"/>
                  <a:pt x="11878" y="20863"/>
                </a:cubicBezTo>
                <a:cubicBezTo>
                  <a:pt x="12419" y="20892"/>
                  <a:pt x="12460" y="20914"/>
                  <a:pt x="12594" y="21221"/>
                </a:cubicBezTo>
                <a:cubicBezTo>
                  <a:pt x="12672" y="21399"/>
                  <a:pt x="12794" y="21545"/>
                  <a:pt x="12866" y="21545"/>
                </a:cubicBezTo>
                <a:cubicBezTo>
                  <a:pt x="12938" y="21545"/>
                  <a:pt x="12998" y="21519"/>
                  <a:pt x="12998" y="21489"/>
                </a:cubicBezTo>
                <a:cubicBezTo>
                  <a:pt x="12998" y="21459"/>
                  <a:pt x="12788" y="20850"/>
                  <a:pt x="12532" y="20134"/>
                </a:cubicBezTo>
                <a:cubicBezTo>
                  <a:pt x="12225" y="19276"/>
                  <a:pt x="12057" y="18848"/>
                  <a:pt x="11884" y="18859"/>
                </a:cubicBezTo>
                <a:close/>
                <a:moveTo>
                  <a:pt x="4142" y="18868"/>
                </a:moveTo>
                <a:cubicBezTo>
                  <a:pt x="4053" y="18898"/>
                  <a:pt x="4010" y="19282"/>
                  <a:pt x="3990" y="20226"/>
                </a:cubicBezTo>
                <a:cubicBezTo>
                  <a:pt x="3966" y="21353"/>
                  <a:pt x="3983" y="21545"/>
                  <a:pt x="4113" y="21545"/>
                </a:cubicBezTo>
                <a:cubicBezTo>
                  <a:pt x="4242" y="21545"/>
                  <a:pt x="4265" y="21337"/>
                  <a:pt x="4265" y="20185"/>
                </a:cubicBezTo>
                <a:cubicBezTo>
                  <a:pt x="4265" y="19142"/>
                  <a:pt x="4237" y="18836"/>
                  <a:pt x="4142" y="18868"/>
                </a:cubicBezTo>
                <a:close/>
                <a:moveTo>
                  <a:pt x="16519" y="18868"/>
                </a:moveTo>
                <a:cubicBezTo>
                  <a:pt x="15562" y="18897"/>
                  <a:pt x="15240" y="19049"/>
                  <a:pt x="15944" y="19143"/>
                </a:cubicBezTo>
                <a:lnTo>
                  <a:pt x="16322" y="19196"/>
                </a:lnTo>
                <a:lnTo>
                  <a:pt x="16349" y="20371"/>
                </a:lnTo>
                <a:cubicBezTo>
                  <a:pt x="16371" y="21312"/>
                  <a:pt x="16405" y="21545"/>
                  <a:pt x="16519" y="21545"/>
                </a:cubicBezTo>
                <a:cubicBezTo>
                  <a:pt x="16633" y="21545"/>
                  <a:pt x="16669" y="21312"/>
                  <a:pt x="16692" y="20371"/>
                </a:cubicBezTo>
                <a:lnTo>
                  <a:pt x="16718" y="19196"/>
                </a:lnTo>
                <a:lnTo>
                  <a:pt x="17090" y="19163"/>
                </a:lnTo>
                <a:cubicBezTo>
                  <a:pt x="17338" y="19143"/>
                  <a:pt x="17463" y="19082"/>
                  <a:pt x="17463" y="18983"/>
                </a:cubicBezTo>
                <a:cubicBezTo>
                  <a:pt x="17463" y="18862"/>
                  <a:pt x="17297" y="18845"/>
                  <a:pt x="16519" y="18868"/>
                </a:cubicBezTo>
                <a:close/>
              </a:path>
            </a:pathLst>
          </a:custGeom>
          <a:ln w="12700">
            <a:miter lim="400000"/>
          </a:ln>
        </p:spPr>
      </p:pic>
      <p:sp>
        <p:nvSpPr>
          <p:cNvPr id="553" name="Line"/>
          <p:cNvSpPr/>
          <p:nvPr/>
        </p:nvSpPr>
        <p:spPr>
          <a:xfrm flipV="1">
            <a:off x="9584618" y="8078432"/>
            <a:ext cx="1" cy="3183686"/>
          </a:xfrm>
          <a:prstGeom prst="line">
            <a:avLst/>
          </a:prstGeom>
          <a:ln w="25400">
            <a:solidFill>
              <a:srgbClr val="DEDFE0"/>
            </a:solidFill>
          </a:ln>
          <a:effectLst>
            <a:outerShdw sx="100000" sy="100000" kx="0" ky="0" algn="b" rotWithShape="0" blurRad="25400" dist="0" dir="5400000">
              <a:srgbClr val="000000">
                <a:alpha val="38000"/>
              </a:srgbClr>
            </a:outerShdw>
          </a:effectLst>
        </p:spPr>
        <p:txBody>
          <a:bodyPr lIns="91440" tIns="91440" rIns="91440" bIns="91440"/>
          <a:lstStyle/>
          <a:p>
            <a:pPr algn="l" defTabSz="1828800">
              <a:defRPr sz="3200">
                <a:solidFill>
                  <a:srgbClr val="FFFFFF"/>
                </a:solidFill>
                <a:latin typeface="Tahoma"/>
                <a:ea typeface="Tahoma"/>
                <a:cs typeface="Tahoma"/>
                <a:sym typeface="Tahoma"/>
              </a:defRPr>
            </a:pPr>
          </a:p>
        </p:txBody>
      </p:sp>
      <p:sp>
        <p:nvSpPr>
          <p:cNvPr id="554" name="ETHMAN Ethan RUSSELL ayari…"/>
          <p:cNvSpPr txBox="1"/>
          <p:nvPr/>
        </p:nvSpPr>
        <p:spPr>
          <a:xfrm>
            <a:off x="10659371" y="8309713"/>
            <a:ext cx="7832193" cy="2467764"/>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914400">
              <a:lnSpc>
                <a:spcPct val="120000"/>
              </a:lnSpc>
              <a:spcBef>
                <a:spcPts val="2000"/>
              </a:spcBef>
              <a:defRPr cap="all" sz="4400">
                <a:solidFill>
                  <a:srgbClr val="FFFFFF"/>
                </a:solidFill>
                <a:latin typeface="Graphik Compact Bold"/>
                <a:ea typeface="Graphik Compact Bold"/>
                <a:cs typeface="Graphik Compact Bold"/>
                <a:sym typeface="Graphik Compact Bold"/>
              </a:defRPr>
            </a:pPr>
            <a:r>
              <a:t>ETHMAN Ethan RUSSELL ayari</a:t>
            </a:r>
          </a:p>
          <a:p>
            <a:pPr algn="l" defTabSz="1219200">
              <a:lnSpc>
                <a:spcPct val="120000"/>
              </a:lnSpc>
              <a:spcBef>
                <a:spcPts val="1600"/>
              </a:spcBef>
              <a:defRPr sz="3200">
                <a:solidFill>
                  <a:srgbClr val="000000"/>
                </a:solidFill>
                <a:latin typeface="Helvetica"/>
                <a:ea typeface="Helvetica"/>
                <a:cs typeface="Helvetica"/>
                <a:sym typeface="Helvetica"/>
              </a:defRPr>
            </a:pPr>
            <a:r>
              <a:t>        </a:t>
            </a:r>
            <a:r>
              <a:rPr u="sng">
                <a:solidFill>
                  <a:srgbClr val="7890CD"/>
                </a:solidFill>
                <a:uFill>
                  <a:solidFill>
                    <a:srgbClr val="7890CD"/>
                  </a:solidFill>
                </a:uFill>
                <a:hlinkClick r:id="rId4" invalidUrl="" action="" tgtFrame="" tooltip="" history="1" highlightClick="0" endSnd="0"/>
              </a:rPr>
              <a:t>ethan.ayari@colorado.edu</a:t>
            </a:r>
            <a:r>
              <a:rPr>
                <a:solidFill>
                  <a:srgbClr val="4174C1"/>
                </a:solidFill>
              </a:rPr>
              <a:t> </a:t>
            </a:r>
            <a:r>
              <a:t> </a:t>
            </a:r>
          </a:p>
          <a:p>
            <a:pPr algn="l" defTabSz="1219200">
              <a:lnSpc>
                <a:spcPct val="120000"/>
              </a:lnSpc>
              <a:defRPr sz="3200">
                <a:solidFill>
                  <a:srgbClr val="000000"/>
                </a:solidFill>
                <a:latin typeface="Helvetica"/>
                <a:ea typeface="Helvetica"/>
                <a:cs typeface="Helvetica"/>
                <a:sym typeface="Helvetica"/>
              </a:defRPr>
            </a:pPr>
            <a:r>
              <a:t>        </a:t>
            </a:r>
            <a:r>
              <a:rPr>
                <a:solidFill>
                  <a:srgbClr val="FFFFFF"/>
                </a:solidFill>
                <a:latin typeface="Avenir Next Condensed Regular"/>
                <a:ea typeface="Avenir Next Condensed Regular"/>
                <a:cs typeface="Avenir Next Condensed Regular"/>
                <a:sym typeface="Avenir Next Condensed Regular"/>
              </a:rPr>
              <a:t>(303)-549-3424</a:t>
            </a:r>
          </a:p>
        </p:txBody>
      </p:sp>
      <p:sp>
        <p:nvSpPr>
          <p:cNvPr id="555" name="Line"/>
          <p:cNvSpPr/>
          <p:nvPr/>
        </p:nvSpPr>
        <p:spPr>
          <a:xfrm flipV="1">
            <a:off x="23213230" y="6705600"/>
            <a:ext cx="1" cy="2597685"/>
          </a:xfrm>
          <a:prstGeom prst="line">
            <a:avLst/>
          </a:prstGeom>
          <a:ln w="63500">
            <a:solidFill>
              <a:srgbClr val="FFFFFF"/>
            </a:solidFill>
            <a:miter/>
          </a:ln>
        </p:spPr>
        <p:txBody>
          <a:bodyPr lIns="243839" tIns="243839" rIns="243839" bIns="243839"/>
          <a:lstStyle/>
          <a:p>
            <a:pPr algn="l" defTabSz="4876800">
              <a:defRPr sz="9600">
                <a:solidFill>
                  <a:srgbClr val="3C3C3C"/>
                </a:solidFill>
                <a:latin typeface="Helvetica"/>
                <a:ea typeface="Helvetica"/>
                <a:cs typeface="Helvetica"/>
                <a:sym typeface="Helvetica"/>
              </a:defRPr>
            </a:pPr>
          </a:p>
        </p:txBody>
      </p:sp>
      <p:sp>
        <p:nvSpPr>
          <p:cNvPr id="556" name="Mail"/>
          <p:cNvSpPr/>
          <p:nvPr/>
        </p:nvSpPr>
        <p:spPr>
          <a:xfrm>
            <a:off x="10794838" y="9429020"/>
            <a:ext cx="587441" cy="371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rgbClr val="FFFFFF"/>
          </a:solidFill>
          <a:ln w="12700">
            <a:miter lim="400000"/>
          </a:ln>
          <a:effectLst>
            <a:outerShdw sx="100000" sy="100000" kx="0" ky="0" algn="b" rotWithShape="0" blurRad="101600" dist="50800" dir="5400000">
              <a:srgbClr val="000000">
                <a:alpha val="35000"/>
              </a:srgbClr>
            </a:outerShdw>
          </a:effectLst>
        </p:spPr>
        <p:txBody>
          <a:bodyPr lIns="121919" tIns="121919" rIns="121919" bIns="121919" anchor="ctr"/>
          <a:lstStyle/>
          <a:p>
            <a:pPr algn="l" defTabSz="2438400">
              <a:defRPr sz="3600">
                <a:solidFill>
                  <a:srgbClr val="1B212C"/>
                </a:solidFill>
                <a:latin typeface="Arial"/>
                <a:ea typeface="Arial"/>
                <a:cs typeface="Arial"/>
                <a:sym typeface="Arial"/>
              </a:defRPr>
            </a:pPr>
          </a:p>
        </p:txBody>
      </p:sp>
      <p:sp>
        <p:nvSpPr>
          <p:cNvPr id="557" name="Phone"/>
          <p:cNvSpPr/>
          <p:nvPr/>
        </p:nvSpPr>
        <p:spPr>
          <a:xfrm>
            <a:off x="10808204" y="10147781"/>
            <a:ext cx="502803" cy="502829"/>
          </a:xfrm>
          <a:custGeom>
            <a:avLst/>
            <a:gdLst/>
            <a:ahLst/>
            <a:cxnLst>
              <a:cxn ang="0">
                <a:pos x="wd2" y="hd2"/>
              </a:cxn>
              <a:cxn ang="5400000">
                <a:pos x="wd2" y="hd2"/>
              </a:cxn>
              <a:cxn ang="10800000">
                <a:pos x="wd2" y="hd2"/>
              </a:cxn>
              <a:cxn ang="16200000">
                <a:pos x="wd2" y="hd2"/>
              </a:cxn>
            </a:cxnLst>
            <a:rect l="0" t="0" r="r" b="b"/>
            <a:pathLst>
              <a:path w="21279" h="21372" fill="norm" stroke="1"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FFFFFF"/>
          </a:solidFill>
          <a:ln w="12700">
            <a:miter lim="400000"/>
          </a:ln>
          <a:effectLst>
            <a:outerShdw sx="100000" sy="100000" kx="0" ky="0" algn="b" rotWithShape="0" blurRad="101600" dist="50800" dir="5400000">
              <a:srgbClr val="000000">
                <a:alpha val="35000"/>
              </a:srgbClr>
            </a:outerShdw>
          </a:effectLst>
        </p:spPr>
        <p:txBody>
          <a:bodyPr lIns="121919" tIns="121919" rIns="121919" bIns="121919" anchor="ctr"/>
          <a:lstStyle/>
          <a:p>
            <a:pPr algn="l" defTabSz="2438400">
              <a:defRPr sz="3600">
                <a:solidFill>
                  <a:srgbClr val="1B212C"/>
                </a:solidFill>
                <a:latin typeface="Arial"/>
                <a:ea typeface="Arial"/>
                <a:cs typeface="Arial"/>
                <a:sym typeface="Arial"/>
              </a:defRPr>
            </a:pPr>
          </a:p>
        </p:txBody>
      </p:sp>
      <p:sp>
        <p:nvSpPr>
          <p:cNvPr id="5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21" name="Google Shape;187;p20"/>
          <p:cNvSpPr txBox="1"/>
          <p:nvPr>
            <p:ph type="title"/>
          </p:nvPr>
        </p:nvSpPr>
        <p:spPr>
          <a:xfrm>
            <a:off x="1148366" y="702012"/>
            <a:ext cx="21791810" cy="1629772"/>
          </a:xfrm>
          <a:prstGeom prst="rect">
            <a:avLst/>
          </a:prstGeom>
        </p:spPr>
        <p:txBody>
          <a:bodyPr/>
          <a:lstStyle>
            <a:lvl1pPr>
              <a:defRPr sz="5600"/>
            </a:lvl1pPr>
          </a:lstStyle>
          <a:p>
            <a:pPr/>
            <a:r>
              <a:t>3. Did you say dust?</a:t>
            </a:r>
          </a:p>
        </p:txBody>
      </p:sp>
      <p:sp>
        <p:nvSpPr>
          <p:cNvPr id="222" name="Line"/>
          <p:cNvSpPr/>
          <p:nvPr/>
        </p:nvSpPr>
        <p:spPr>
          <a:xfrm flipV="1">
            <a:off x="23521828" y="2796970"/>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23" name="Slide Number"/>
          <p:cNvSpPr txBox="1"/>
          <p:nvPr>
            <p:ph type="sldNum" sz="quarter" idx="2"/>
          </p:nvPr>
        </p:nvSpPr>
        <p:spPr>
          <a:xfrm>
            <a:off x="23372480" y="12519395"/>
            <a:ext cx="6839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224" name="Image" descr="Image"/>
          <p:cNvPicPr>
            <a:picLocks noChangeAspect="1"/>
          </p:cNvPicPr>
          <p:nvPr/>
        </p:nvPicPr>
        <p:blipFill>
          <a:blip r:embed="rId2">
            <a:extLst/>
          </a:blip>
          <a:stretch>
            <a:fillRect/>
          </a:stretch>
        </p:blipFill>
        <p:spPr>
          <a:xfrm>
            <a:off x="10601991" y="3536215"/>
            <a:ext cx="12224822" cy="8135063"/>
          </a:xfrm>
          <a:prstGeom prst="rect">
            <a:avLst/>
          </a:prstGeom>
          <a:ln w="12700">
            <a:miter lim="400000"/>
          </a:ln>
        </p:spPr>
      </p:pic>
      <p:sp>
        <p:nvSpPr>
          <p:cNvPr id="225" name="Yes, I did!…"/>
          <p:cNvSpPr txBox="1"/>
          <p:nvPr/>
        </p:nvSpPr>
        <p:spPr>
          <a:xfrm>
            <a:off x="1621020" y="4450780"/>
            <a:ext cx="8065059" cy="631853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marL="431800" indent="-431800" algn="l" defTabSz="2438400">
              <a:lnSpc>
                <a:spcPct val="115000"/>
              </a:lnSpc>
              <a:buSzPct val="123000"/>
              <a:buChar char="•"/>
              <a:defRPr sz="5300">
                <a:solidFill>
                  <a:srgbClr val="535353"/>
                </a:solidFill>
                <a:latin typeface="Graphik"/>
                <a:ea typeface="Graphik"/>
                <a:cs typeface="Graphik"/>
                <a:sym typeface="Graphik"/>
              </a:defRPr>
            </a:pPr>
            <a:r>
              <a:t>Yes, I did!</a:t>
            </a:r>
          </a:p>
          <a:p>
            <a:pPr marL="431800" indent="-431800" algn="l" defTabSz="2438400">
              <a:lnSpc>
                <a:spcPct val="115000"/>
              </a:lnSpc>
              <a:buSzPct val="123000"/>
              <a:buChar char="•"/>
              <a:defRPr sz="5300">
                <a:solidFill>
                  <a:srgbClr val="535353"/>
                </a:solidFill>
                <a:latin typeface="Graphik"/>
                <a:ea typeface="Graphik"/>
                <a:cs typeface="Graphik"/>
                <a:sym typeface="Graphik"/>
              </a:defRPr>
            </a:pPr>
            <a:r>
              <a:t>But not your common household dust.</a:t>
            </a:r>
          </a:p>
          <a:p>
            <a:pPr marL="431800" indent="-431800" algn="l" defTabSz="2438400">
              <a:lnSpc>
                <a:spcPct val="115000"/>
              </a:lnSpc>
              <a:buSzPct val="123000"/>
              <a:buChar char="•"/>
              <a:defRPr b="1" sz="5300">
                <a:solidFill>
                  <a:srgbClr val="535353"/>
                </a:solidFill>
                <a:latin typeface="Graphik"/>
                <a:ea typeface="Graphik"/>
                <a:cs typeface="Graphik"/>
                <a:sym typeface="Graphik"/>
              </a:defRPr>
            </a:pPr>
            <a:r>
              <a:t>Cosmic dust</a:t>
            </a:r>
            <a:r>
              <a:rPr b="0"/>
              <a:t> can refer to minerals, metals, ice or organic material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28" name="Google Shape;187;p20"/>
          <p:cNvSpPr txBox="1"/>
          <p:nvPr>
            <p:ph type="title"/>
          </p:nvPr>
        </p:nvSpPr>
        <p:spPr>
          <a:xfrm>
            <a:off x="1148366" y="702012"/>
            <a:ext cx="21791810" cy="1629772"/>
          </a:xfrm>
          <a:prstGeom prst="rect">
            <a:avLst/>
          </a:prstGeom>
        </p:spPr>
        <p:txBody>
          <a:bodyPr/>
          <a:lstStyle>
            <a:lvl1pPr>
              <a:defRPr sz="5600"/>
            </a:lvl1pPr>
          </a:lstStyle>
          <a:p>
            <a:pPr/>
            <a:r>
              <a:t>4. The dust lab</a:t>
            </a:r>
          </a:p>
        </p:txBody>
      </p:sp>
      <p:sp>
        <p:nvSpPr>
          <p:cNvPr id="229" name="Line"/>
          <p:cNvSpPr/>
          <p:nvPr/>
        </p:nvSpPr>
        <p:spPr>
          <a:xfrm flipV="1">
            <a:off x="22727273" y="2992197"/>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30" name="Slide Number"/>
          <p:cNvSpPr txBox="1"/>
          <p:nvPr>
            <p:ph type="sldNum" sz="quarter" idx="2"/>
          </p:nvPr>
        </p:nvSpPr>
        <p:spPr>
          <a:xfrm>
            <a:off x="23372480" y="12519395"/>
            <a:ext cx="6839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sp>
        <p:nvSpPr>
          <p:cNvPr id="231" name="https://impact.colorado.edu/…"/>
          <p:cNvSpPr txBox="1"/>
          <p:nvPr/>
        </p:nvSpPr>
        <p:spPr>
          <a:xfrm>
            <a:off x="1621020" y="4450780"/>
            <a:ext cx="8065059" cy="748606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marL="431800" indent="-431800" algn="l" defTabSz="2438400">
              <a:lnSpc>
                <a:spcPct val="115000"/>
              </a:lnSpc>
              <a:buSzPct val="123000"/>
              <a:buChar char="•"/>
              <a:defRPr sz="4300">
                <a:solidFill>
                  <a:srgbClr val="535353"/>
                </a:solidFill>
                <a:latin typeface="Graphik"/>
                <a:ea typeface="Graphik"/>
                <a:cs typeface="Graphik"/>
                <a:sym typeface="Graphik"/>
              </a:defRPr>
            </a:pPr>
            <a:r>
              <a:t>https://impact.colorado.edu/</a:t>
            </a:r>
          </a:p>
          <a:p>
            <a:pPr marL="431800" indent="-431800" algn="l" defTabSz="2438400">
              <a:lnSpc>
                <a:spcPct val="115000"/>
              </a:lnSpc>
              <a:buSzPct val="123000"/>
              <a:buChar char="•"/>
              <a:defRPr sz="4300">
                <a:solidFill>
                  <a:srgbClr val="535353"/>
                </a:solidFill>
                <a:latin typeface="Graphik"/>
                <a:ea typeface="Graphik"/>
                <a:cs typeface="Graphik"/>
                <a:sym typeface="Graphik"/>
              </a:defRPr>
            </a:pPr>
            <a:r>
              <a:t>Originally we were the Nuclear Physics Lab, but the people of Boulder weren’t too enthusiastic about living near radioactive isotopes :(</a:t>
            </a:r>
          </a:p>
          <a:p>
            <a:pPr marL="431800" indent="-431800" algn="l" defTabSz="2438400">
              <a:lnSpc>
                <a:spcPct val="115000"/>
              </a:lnSpc>
              <a:buSzPct val="123000"/>
              <a:buChar char="•"/>
              <a:defRPr sz="4300">
                <a:solidFill>
                  <a:srgbClr val="535353"/>
                </a:solidFill>
                <a:latin typeface="Graphik"/>
                <a:ea typeface="Graphik"/>
                <a:cs typeface="Graphik"/>
                <a:sym typeface="Graphik"/>
              </a:defRPr>
            </a:pPr>
            <a:r>
              <a:t>The dust lab took over the building in 2006 and has been running since! :)</a:t>
            </a:r>
          </a:p>
        </p:txBody>
      </p:sp>
      <p:pic>
        <p:nvPicPr>
          <p:cNvPr id="232" name="Image" descr="Image"/>
          <p:cNvPicPr>
            <a:picLocks noChangeAspect="1"/>
          </p:cNvPicPr>
          <p:nvPr/>
        </p:nvPicPr>
        <p:blipFill>
          <a:blip r:embed="rId2">
            <a:extLst/>
          </a:blip>
          <a:stretch>
            <a:fillRect/>
          </a:stretch>
        </p:blipFill>
        <p:spPr>
          <a:xfrm>
            <a:off x="10028368" y="4917575"/>
            <a:ext cx="12343917" cy="500051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35" name="Google Shape;187;p20"/>
          <p:cNvSpPr txBox="1"/>
          <p:nvPr>
            <p:ph type="title"/>
          </p:nvPr>
        </p:nvSpPr>
        <p:spPr>
          <a:xfrm>
            <a:off x="1148366" y="702012"/>
            <a:ext cx="21791810" cy="1629772"/>
          </a:xfrm>
          <a:prstGeom prst="rect">
            <a:avLst/>
          </a:prstGeom>
        </p:spPr>
        <p:txBody>
          <a:bodyPr/>
          <a:lstStyle>
            <a:lvl1pPr>
              <a:defRPr sz="5600"/>
            </a:lvl1pPr>
          </a:lstStyle>
          <a:p>
            <a:pPr/>
            <a:r>
              <a:t>5. The dust accelerator</a:t>
            </a:r>
          </a:p>
        </p:txBody>
      </p:sp>
      <p:sp>
        <p:nvSpPr>
          <p:cNvPr id="236" name="Line"/>
          <p:cNvSpPr/>
          <p:nvPr/>
        </p:nvSpPr>
        <p:spPr>
          <a:xfrm flipV="1">
            <a:off x="22921498"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37" name="Slide Number"/>
          <p:cNvSpPr txBox="1"/>
          <p:nvPr>
            <p:ph type="sldNum" sz="quarter" idx="2"/>
          </p:nvPr>
        </p:nvSpPr>
        <p:spPr>
          <a:xfrm>
            <a:off x="23372480" y="12519395"/>
            <a:ext cx="6839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238" name="Image" descr="Image"/>
          <p:cNvPicPr>
            <a:picLocks noChangeAspect="1"/>
          </p:cNvPicPr>
          <p:nvPr/>
        </p:nvPicPr>
        <p:blipFill>
          <a:blip r:embed="rId2">
            <a:extLst/>
          </a:blip>
          <a:stretch>
            <a:fillRect/>
          </a:stretch>
        </p:blipFill>
        <p:spPr>
          <a:xfrm>
            <a:off x="10605651" y="3883290"/>
            <a:ext cx="10944553" cy="7283103"/>
          </a:xfrm>
          <a:prstGeom prst="rect">
            <a:avLst/>
          </a:prstGeom>
          <a:ln w="12700">
            <a:miter lim="400000"/>
          </a:ln>
        </p:spPr>
      </p:pic>
      <p:sp>
        <p:nvSpPr>
          <p:cNvPr id="239" name="First assembled in 2012…"/>
          <p:cNvSpPr txBox="1"/>
          <p:nvPr/>
        </p:nvSpPr>
        <p:spPr>
          <a:xfrm>
            <a:off x="1621020" y="4450780"/>
            <a:ext cx="8065059" cy="56517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marL="431800" indent="-431800" algn="l" defTabSz="2438400">
              <a:lnSpc>
                <a:spcPct val="115000"/>
              </a:lnSpc>
              <a:buSzPct val="123000"/>
              <a:buChar char="•"/>
              <a:defRPr sz="4100">
                <a:solidFill>
                  <a:srgbClr val="535353"/>
                </a:solidFill>
                <a:latin typeface="Graphik"/>
                <a:ea typeface="Graphik"/>
                <a:cs typeface="Graphik"/>
                <a:sym typeface="Graphik"/>
              </a:defRPr>
            </a:pPr>
            <a:r>
              <a:t>First assembled in 2012</a:t>
            </a:r>
          </a:p>
          <a:p>
            <a:pPr marL="431800" indent="-431800" algn="l" defTabSz="2438400">
              <a:lnSpc>
                <a:spcPct val="115000"/>
              </a:lnSpc>
              <a:buSzPct val="123000"/>
              <a:buChar char="•"/>
              <a:defRPr sz="4100">
                <a:solidFill>
                  <a:srgbClr val="535353"/>
                </a:solidFill>
                <a:latin typeface="Graphik"/>
                <a:ea typeface="Graphik"/>
                <a:cs typeface="Graphik"/>
                <a:sym typeface="Graphik"/>
              </a:defRPr>
            </a:pPr>
            <a:r>
              <a:t>Dust particles are accelerated to speeds of 3-97 km/s </a:t>
            </a:r>
            <a:r>
              <a:rPr b="1"/>
              <a:t>(That’s 216,983 mph!)</a:t>
            </a:r>
            <a:endParaRPr b="1"/>
          </a:p>
          <a:p>
            <a:pPr marL="431800" indent="-431800" algn="l" defTabSz="2438400">
              <a:lnSpc>
                <a:spcPct val="115000"/>
              </a:lnSpc>
              <a:buSzPct val="123000"/>
              <a:buChar char="•"/>
              <a:defRPr sz="4100">
                <a:solidFill>
                  <a:srgbClr val="535353"/>
                </a:solidFill>
                <a:latin typeface="Graphik"/>
                <a:ea typeface="Graphik"/>
                <a:cs typeface="Graphik"/>
                <a:sym typeface="Graphik"/>
              </a:defRPr>
            </a:pPr>
            <a:r>
              <a:t>We accelerate mineral, metal and organic dust particles coated in a conducting layer.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Screenshot 2024-04-26 at 7.17.13 AM.png" descr="Screenshot 2024-04-26 at 7.17.13 AM.png"/>
          <p:cNvPicPr>
            <a:picLocks noChangeAspect="1"/>
          </p:cNvPicPr>
          <p:nvPr/>
        </p:nvPicPr>
        <p:blipFill>
          <a:blip r:embed="rId2">
            <a:extLst/>
          </a:blip>
          <a:stretch>
            <a:fillRect/>
          </a:stretch>
        </p:blipFill>
        <p:spPr>
          <a:xfrm>
            <a:off x="2638625" y="1526165"/>
            <a:ext cx="18225399" cy="12096505"/>
          </a:xfrm>
          <a:prstGeom prst="rect">
            <a:avLst/>
          </a:prstGeom>
          <a:ln w="12700">
            <a:miter lim="400000"/>
          </a:ln>
        </p:spPr>
      </p:pic>
      <p:sp>
        <p:nvSpPr>
          <p:cNvPr id="242"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43" name="Google Shape;187;p20"/>
          <p:cNvSpPr txBox="1"/>
          <p:nvPr>
            <p:ph type="title"/>
          </p:nvPr>
        </p:nvSpPr>
        <p:spPr>
          <a:xfrm>
            <a:off x="1148366" y="702012"/>
            <a:ext cx="21791810" cy="1629772"/>
          </a:xfrm>
          <a:prstGeom prst="rect">
            <a:avLst/>
          </a:prstGeom>
        </p:spPr>
        <p:txBody>
          <a:bodyPr/>
          <a:lstStyle>
            <a:lvl1pPr>
              <a:defRPr sz="5600"/>
            </a:lvl1pPr>
          </a:lstStyle>
          <a:p>
            <a:pPr/>
            <a:r>
              <a:t>6. Dust accelerator experiments</a:t>
            </a:r>
          </a:p>
        </p:txBody>
      </p:sp>
      <p:sp>
        <p:nvSpPr>
          <p:cNvPr id="244" name="Line"/>
          <p:cNvSpPr/>
          <p:nvPr/>
        </p:nvSpPr>
        <p:spPr>
          <a:xfrm flipV="1">
            <a:off x="21544269" y="2568434"/>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45" name="Slide Number"/>
          <p:cNvSpPr txBox="1"/>
          <p:nvPr>
            <p:ph type="sldNum" sz="quarter" idx="2"/>
          </p:nvPr>
        </p:nvSpPr>
        <p:spPr>
          <a:xfrm>
            <a:off x="23372480" y="12519395"/>
            <a:ext cx="6839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Line"/>
          <p:cNvSpPr/>
          <p:nvPr/>
        </p:nvSpPr>
        <p:spPr>
          <a:xfrm flipV="1">
            <a:off x="1393285" y="3134316"/>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48" name="Google Shape;187;p20"/>
          <p:cNvSpPr txBox="1"/>
          <p:nvPr>
            <p:ph type="title"/>
          </p:nvPr>
        </p:nvSpPr>
        <p:spPr>
          <a:xfrm>
            <a:off x="1148366" y="702012"/>
            <a:ext cx="21791810" cy="1629772"/>
          </a:xfrm>
          <a:prstGeom prst="rect">
            <a:avLst/>
          </a:prstGeom>
        </p:spPr>
        <p:txBody>
          <a:bodyPr/>
          <a:lstStyle>
            <a:lvl1pPr>
              <a:defRPr sz="5600"/>
            </a:lvl1pPr>
          </a:lstStyle>
          <a:p>
            <a:pPr/>
            <a:r>
              <a:t>7. Dust instruments (why?)</a:t>
            </a:r>
          </a:p>
        </p:txBody>
      </p:sp>
      <p:sp>
        <p:nvSpPr>
          <p:cNvPr id="249" name="Line"/>
          <p:cNvSpPr/>
          <p:nvPr/>
        </p:nvSpPr>
        <p:spPr>
          <a:xfrm flipV="1">
            <a:off x="23857306" y="2603748"/>
            <a:ext cx="1" cy="9158370"/>
          </a:xfrm>
          <a:prstGeom prst="line">
            <a:avLst/>
          </a:prstGeom>
          <a:ln w="25400">
            <a:solidFill>
              <a:srgbClr val="DDDDDD"/>
            </a:solidFill>
            <a:miter lim="400000"/>
          </a:ln>
        </p:spPr>
        <p:txBody>
          <a:bodyPr lIns="121919" tIns="121919" rIns="121919" bIns="121919"/>
          <a:lstStyle/>
          <a:p>
            <a:pPr algn="l" defTabSz="2438400">
              <a:defRPr sz="3600">
                <a:solidFill>
                  <a:srgbClr val="1B212C"/>
                </a:solidFill>
                <a:latin typeface="Arial"/>
                <a:ea typeface="Arial"/>
                <a:cs typeface="Arial"/>
                <a:sym typeface="Arial"/>
              </a:defRPr>
            </a:pPr>
          </a:p>
        </p:txBody>
      </p:sp>
      <p:sp>
        <p:nvSpPr>
          <p:cNvPr id="250" name="Slide Number"/>
          <p:cNvSpPr txBox="1"/>
          <p:nvPr>
            <p:ph type="sldNum" sz="quarter" idx="2"/>
          </p:nvPr>
        </p:nvSpPr>
        <p:spPr>
          <a:xfrm>
            <a:off x="23372480" y="12519395"/>
            <a:ext cx="683942" cy="881301"/>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251" name="Image" descr="Image"/>
          <p:cNvPicPr>
            <a:picLocks noChangeAspect="1"/>
          </p:cNvPicPr>
          <p:nvPr/>
        </p:nvPicPr>
        <p:blipFill>
          <a:blip r:embed="rId2">
            <a:extLst/>
          </a:blip>
          <a:stretch>
            <a:fillRect/>
          </a:stretch>
        </p:blipFill>
        <p:spPr>
          <a:xfrm>
            <a:off x="10321240" y="3248442"/>
            <a:ext cx="13058593" cy="9586195"/>
          </a:xfrm>
          <a:prstGeom prst="rect">
            <a:avLst/>
          </a:prstGeom>
          <a:ln w="12700">
            <a:miter lim="400000"/>
          </a:ln>
        </p:spPr>
      </p:pic>
      <p:pic>
        <p:nvPicPr>
          <p:cNvPr id="252" name="Image" descr="Image"/>
          <p:cNvPicPr>
            <a:picLocks noChangeAspect="1"/>
          </p:cNvPicPr>
          <p:nvPr/>
        </p:nvPicPr>
        <p:blipFill>
          <a:blip r:embed="rId3">
            <a:extLst/>
          </a:blip>
          <a:stretch>
            <a:fillRect/>
          </a:stretch>
        </p:blipFill>
        <p:spPr>
          <a:xfrm>
            <a:off x="1486770" y="2592519"/>
            <a:ext cx="8369697" cy="108980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